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437" r:id="rId16"/>
    <p:sldId id="271" r:id="rId17"/>
    <p:sldId id="272" r:id="rId18"/>
    <p:sldId id="273" r:id="rId19"/>
    <p:sldId id="274" r:id="rId20"/>
    <p:sldId id="275" r:id="rId21"/>
    <p:sldId id="276" r:id="rId22"/>
    <p:sldId id="400" r:id="rId23"/>
    <p:sldId id="439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436" r:id="rId33"/>
    <p:sldId id="446" r:id="rId34"/>
    <p:sldId id="447" r:id="rId35"/>
    <p:sldId id="448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97" r:id="rId70"/>
    <p:sldId id="398" r:id="rId71"/>
    <p:sldId id="318" r:id="rId72"/>
    <p:sldId id="319" r:id="rId73"/>
    <p:sldId id="320" r:id="rId74"/>
    <p:sldId id="321" r:id="rId75"/>
    <p:sldId id="322" r:id="rId76"/>
    <p:sldId id="323" r:id="rId77"/>
    <p:sldId id="434" r:id="rId78"/>
    <p:sldId id="324" r:id="rId79"/>
    <p:sldId id="325" r:id="rId80"/>
    <p:sldId id="326" r:id="rId81"/>
    <p:sldId id="449" r:id="rId82"/>
    <p:sldId id="327" r:id="rId83"/>
    <p:sldId id="328" r:id="rId84"/>
    <p:sldId id="329" r:id="rId85"/>
    <p:sldId id="330" r:id="rId86"/>
    <p:sldId id="331" r:id="rId87"/>
    <p:sldId id="332" r:id="rId88"/>
    <p:sldId id="333" r:id="rId89"/>
    <p:sldId id="334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42" r:id="rId98"/>
    <p:sldId id="343" r:id="rId99"/>
    <p:sldId id="344" r:id="rId100"/>
    <p:sldId id="345" r:id="rId101"/>
    <p:sldId id="346" r:id="rId102"/>
    <p:sldId id="347" r:id="rId103"/>
    <p:sldId id="348" r:id="rId104"/>
    <p:sldId id="349" r:id="rId105"/>
    <p:sldId id="350" r:id="rId106"/>
    <p:sldId id="351" r:id="rId107"/>
    <p:sldId id="352" r:id="rId108"/>
    <p:sldId id="353" r:id="rId109"/>
    <p:sldId id="354" r:id="rId110"/>
    <p:sldId id="355" r:id="rId111"/>
    <p:sldId id="356" r:id="rId112"/>
    <p:sldId id="357" r:id="rId113"/>
    <p:sldId id="358" r:id="rId114"/>
    <p:sldId id="359" r:id="rId115"/>
    <p:sldId id="360" r:id="rId116"/>
    <p:sldId id="361" r:id="rId117"/>
    <p:sldId id="362" r:id="rId118"/>
    <p:sldId id="363" r:id="rId119"/>
    <p:sldId id="364" r:id="rId120"/>
    <p:sldId id="365" r:id="rId121"/>
    <p:sldId id="366" r:id="rId122"/>
    <p:sldId id="367" r:id="rId123"/>
    <p:sldId id="368" r:id="rId124"/>
    <p:sldId id="369" r:id="rId125"/>
    <p:sldId id="370" r:id="rId126"/>
    <p:sldId id="371" r:id="rId127"/>
    <p:sldId id="372" r:id="rId128"/>
    <p:sldId id="373" r:id="rId129"/>
    <p:sldId id="374" r:id="rId130"/>
    <p:sldId id="375" r:id="rId131"/>
    <p:sldId id="376" r:id="rId132"/>
    <p:sldId id="377" r:id="rId133"/>
    <p:sldId id="378" r:id="rId134"/>
    <p:sldId id="379" r:id="rId135"/>
    <p:sldId id="380" r:id="rId136"/>
    <p:sldId id="381" r:id="rId137"/>
    <p:sldId id="382" r:id="rId138"/>
    <p:sldId id="383" r:id="rId139"/>
    <p:sldId id="384" r:id="rId140"/>
    <p:sldId id="385" r:id="rId141"/>
    <p:sldId id="386" r:id="rId142"/>
    <p:sldId id="387" r:id="rId143"/>
    <p:sldId id="388" r:id="rId144"/>
    <p:sldId id="389" r:id="rId145"/>
    <p:sldId id="450" r:id="rId146"/>
    <p:sldId id="399" r:id="rId147"/>
    <p:sldId id="391" r:id="rId148"/>
    <p:sldId id="392" r:id="rId149"/>
    <p:sldId id="393" r:id="rId150"/>
    <p:sldId id="394" r:id="rId151"/>
    <p:sldId id="395" r:id="rId152"/>
    <p:sldId id="396" r:id="rId153"/>
  </p:sldIdLst>
  <p:sldSz cx="13003213" cy="9756775"/>
  <p:notesSz cx="6858000" cy="9144000"/>
  <p:embeddedFontLst>
    <p:embeddedFont>
      <p:font typeface="Open Sans" panose="020B0606030504020204" pitchFamily="34" charset="0"/>
      <p:regular r:id="rId155"/>
      <p:bold r:id="rId156"/>
      <p:italic r:id="rId157"/>
      <p:boldItalic r:id="rId158"/>
    </p:embeddedFont>
  </p:embeddedFontLst>
  <p:custDataLst>
    <p:tags r:id="rId15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6" roundtripDataSignature="AMtx7mh+EKP4zq2p2pgRRxOAt7MENiVR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F78"/>
    <a:srgbClr val="EECC74"/>
    <a:srgbClr val="FFE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310BC0-C154-4462-8933-215971FFA74E}" v="12" dt="2023-02-13T23:20:33.468"/>
  </p1510:revLst>
</p1510:revInfo>
</file>

<file path=ppt/tableStyles.xml><?xml version="1.0" encoding="utf-8"?>
<a:tblStyleLst xmlns:a="http://schemas.openxmlformats.org/drawingml/2006/main" def="{0B9C9DD3-E10B-4535-800E-743D697060EC}">
  <a:tblStyle styleId="{0B9C9DD3-E10B-4535-800E-743D697060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C2567C-472F-477E-AB22-3946992FC89C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151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gs" Target="tags/tag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font" Target="fonts/font2.fntdata"/><Relationship Id="rId198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96" Type="http://customschemas.google.com/relationships/presentationmetadata" Target="metadata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1.fntdata"/><Relationship Id="rId197" Type="http://schemas.openxmlformats.org/officeDocument/2006/relationships/presProps" Target="presProps.xml"/><Relationship Id="rId20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1" name="Google Shape;1271;p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9" name="Google Shape;1279;p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0" name="Google Shape;1290;p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8" name="Google Shape;1298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9" name="Google Shape;1309;p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9" name="Google Shape;1319;p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0" name="Google Shape;1330;p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1" name="Google Shape;1341;p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9" name="Google Shape;1349;p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9" name="Google Shape;1359;p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0" name="Google Shape;1370;p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3" name="Google Shape;1383;p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4" name="Google Shape;1394;p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5" name="Google Shape;1405;p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3" name="Google Shape;1413;p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5" name="Google Shape;1435;p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3" name="Google Shape;1443;p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3" name="Google Shape;1453;p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4" name="Google Shape;1464;p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4" name="Google Shape;1524;p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3" name="Google Shape;1543;p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9" name="Google Shape;1559;p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0" name="Google Shape;1570;p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8" name="Google Shape;1578;p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4" name="Google Shape;1644;p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1" name="Google Shape;1651;p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577592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229317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9" name="Google Shape;1679;p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6" name="Google Shape;1686;p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01660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3" name="Google Shape;1693;p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0" name="Google Shape;1700;p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7" name="Google Shape;1707;p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temos uma organização mãe que possui uma marca “marca 1” que é compartilhada com a “organização filha 1”. 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Já a “organização filha 2” possui sua próprio marca “marca 2”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relacionamento entre as organizações é realizado via PARENT ORGANISATION REFERENCE ID.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temos uma organização mãe que possui uma marca “marca 1”. A mesma “marca 1” está presente na “organização filha 1”, mas não na “organização filha 2”.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 “organização filha 1” deve apresentar a “marca 1” e a “marca 2”, como ela possui uma marca não receberia a da “organização mãe” por isso ambas as marcas devem ser declarada.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Já a “organização filha 2” possui apenas marca “marca 2”.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relacionamento entre as organizações é realizado via preenchimento do campo PARENT ORGANISATION REFERENCE ID na instituição filha referenciando a mãe.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temos uma organização mãe que possui uma marca “marca 1” que é compartilhada com a “organização filha 3”. 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Já a “organização filha 1” e  “organização filha 2” possui sua próprio marca igual “marca 2” mas que pode estar relacionada a apenas elas.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Se a “marca 2” fosse adicionada na “organização mãe” a “organização filha 3” iria receber também.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relacionamento entre as organizações é realizado via preenchimento do campo PARENT ORGANISATION REFERENCE ID na instituição filha referenciando a mãe.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temos uma organização mãe que possui uma marca “marca 1” que é compartilhada com a “organização filha 4”. 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Já a “organização filha 1” e  “organização filha 2” possui sua próprio marca igual “marca 2” mas que pode estar relacionada a apenas elas.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 “organização filha 3” possui duas marcas exclusivas dela “marca 3” e “marca 4”.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pt-BR" sz="110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relacionamento entre as organizações é realizado via preenchimento do campo PARENT ORGANISATION REFERENCE ID na instituição filha referenciando a mãe.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716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989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4b3c11cc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4b3c11cc6_0_1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4b3c11cc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4b3c11cc6_0_1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5058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4b3c11cc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4b3c11cc6_0_1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0408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4b3c11cc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4b3c11cc6_0_1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2785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5" name="Google Shape;78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38816cda4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3" name="Google Shape;793;g138816cda4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38816cda4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3" name="Google Shape;803;g138816cda4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3" name="Google Shape;81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0" name="Google Shape;830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3" name="Google Shape;873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1" name="Google Shape;881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0" name="Google Shape;890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9" name="Google Shape;89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3" name="Google Shape;91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822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3" name="Google Shape;91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5109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0" name="Google Shape;920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7" name="Google Shape;927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3" name="Google Shape;943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4" name="Google Shape;95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5" name="Google Shape;965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4" name="Google Shape;974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4" name="Google Shape;974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8183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7" name="Google Shape;997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0" name="Google Shape;890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5884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1" name="Google Shape;1041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" name="Google Shape;1049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9" name="Google Shape;1059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8" name="Google Shape;1068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0" name="Google Shape;1080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5" name="Google Shape;1125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3" name="Google Shape;1133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6" name="Google Shape;1146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8" name="Google Shape;1198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685800"/>
            <a:ext cx="4568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apa">
    <p:bg>
      <p:bgPr>
        <a:solidFill>
          <a:srgbClr val="E9E9E9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42"/>
          <p:cNvSpPr/>
          <p:nvPr/>
        </p:nvSpPr>
        <p:spPr>
          <a:xfrm>
            <a:off x="5278288" y="9527059"/>
            <a:ext cx="2446637" cy="229716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8;p1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6306" y="3552261"/>
            <a:ext cx="5379244" cy="1004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501606" y="-237"/>
            <a:ext cx="6501607" cy="97567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0011" tIns="130011" rIns="130011" bIns="13001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91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77554" y="2339226"/>
            <a:ext cx="5752471" cy="28117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2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2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2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2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2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2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2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2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972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77554" y="5317191"/>
            <a:ext cx="5752471" cy="23428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6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986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7024209" y="1373508"/>
            <a:ext cx="5456401" cy="70092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50138" lvl="0" indent="-487604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300277" lvl="1" indent="-451485">
              <a:spcBef>
                <a:spcPts val="2275"/>
              </a:spcBef>
              <a:spcAft>
                <a:spcPts val="0"/>
              </a:spcAft>
              <a:buSzPts val="1400"/>
              <a:buChar char="○"/>
              <a:defRPr/>
            </a:lvl2pPr>
            <a:lvl3pPr marL="1950415" lvl="2" indent="-451485">
              <a:spcBef>
                <a:spcPts val="2275"/>
              </a:spcBef>
              <a:spcAft>
                <a:spcPts val="0"/>
              </a:spcAft>
              <a:buSzPts val="1400"/>
              <a:buChar char="■"/>
              <a:defRPr/>
            </a:lvl3pPr>
            <a:lvl4pPr marL="2600554" lvl="3" indent="-451485">
              <a:spcBef>
                <a:spcPts val="2275"/>
              </a:spcBef>
              <a:spcAft>
                <a:spcPts val="0"/>
              </a:spcAft>
              <a:buSzPts val="1400"/>
              <a:buChar char="●"/>
              <a:defRPr/>
            </a:lvl4pPr>
            <a:lvl5pPr marL="3250692" lvl="4" indent="-451485">
              <a:spcBef>
                <a:spcPts val="2275"/>
              </a:spcBef>
              <a:spcAft>
                <a:spcPts val="0"/>
              </a:spcAft>
              <a:buSzPts val="1400"/>
              <a:buChar char="○"/>
              <a:defRPr/>
            </a:lvl5pPr>
            <a:lvl6pPr marL="3900830" lvl="5" indent="-451485">
              <a:spcBef>
                <a:spcPts val="2275"/>
              </a:spcBef>
              <a:spcAft>
                <a:spcPts val="0"/>
              </a:spcAft>
              <a:buSzPts val="1400"/>
              <a:buChar char="■"/>
              <a:defRPr/>
            </a:lvl6pPr>
            <a:lvl7pPr marL="4550969" lvl="6" indent="-451485">
              <a:spcBef>
                <a:spcPts val="2275"/>
              </a:spcBef>
              <a:spcAft>
                <a:spcPts val="0"/>
              </a:spcAft>
              <a:buSzPts val="1400"/>
              <a:buChar char="●"/>
              <a:defRPr/>
            </a:lvl7pPr>
            <a:lvl8pPr marL="5201107" lvl="7" indent="-451485">
              <a:spcBef>
                <a:spcPts val="2275"/>
              </a:spcBef>
              <a:spcAft>
                <a:spcPts val="0"/>
              </a:spcAft>
              <a:buSzPts val="1400"/>
              <a:buChar char="○"/>
              <a:defRPr/>
            </a:lvl8pPr>
            <a:lvl9pPr marL="5851246" lvl="8" indent="-451485">
              <a:spcBef>
                <a:spcPts val="2275"/>
              </a:spcBef>
              <a:spcAft>
                <a:spcPts val="2275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2048248" y="8845720"/>
            <a:ext cx="780278" cy="746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pt-BR" smtClean="0"/>
              <a:pPr algn="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77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75A4F-5594-4B1C-A943-4CCC91EABF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402" y="1596769"/>
            <a:ext cx="9752410" cy="3396803"/>
          </a:xfrm>
        </p:spPr>
        <p:txBody>
          <a:bodyPr anchor="b"/>
          <a:lstStyle>
            <a:lvl1pPr algn="ctr">
              <a:defRPr sz="6399"/>
            </a:lvl1pPr>
          </a:lstStyle>
          <a:p>
            <a:r>
              <a:rPr lang="pt-BR"/>
              <a:t>Clique para editar o título Mestre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8683C0-F466-4C04-94E3-9723AEED6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402" y="5124565"/>
            <a:ext cx="9752410" cy="2355629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04" indent="0" algn="ctr">
              <a:buNone/>
              <a:defRPr sz="2133"/>
            </a:lvl2pPr>
            <a:lvl3pPr marL="975208" indent="0" algn="ctr">
              <a:buNone/>
              <a:defRPr sz="1920"/>
            </a:lvl3pPr>
            <a:lvl4pPr marL="1462811" indent="0" algn="ctr">
              <a:buNone/>
              <a:defRPr sz="1706"/>
            </a:lvl4pPr>
            <a:lvl5pPr marL="1950415" indent="0" algn="ctr">
              <a:buNone/>
              <a:defRPr sz="1706"/>
            </a:lvl5pPr>
            <a:lvl6pPr marL="2438019" indent="0" algn="ctr">
              <a:buNone/>
              <a:defRPr sz="1706"/>
            </a:lvl6pPr>
            <a:lvl7pPr marL="2925623" indent="0" algn="ctr">
              <a:buNone/>
              <a:defRPr sz="1706"/>
            </a:lvl7pPr>
            <a:lvl8pPr marL="3413227" indent="0" algn="ctr">
              <a:buNone/>
              <a:defRPr sz="1706"/>
            </a:lvl8pPr>
            <a:lvl9pPr marL="3900830" indent="0" algn="ctr">
              <a:buNone/>
              <a:defRPr sz="1706"/>
            </a:lvl9pPr>
          </a:lstStyle>
          <a:p>
            <a:r>
              <a:rPr lang="pt-BR"/>
              <a:t>Clique para editar o estilo do subtítulo Mestre</a:t>
            </a:r>
            <a:endParaRPr lang="en-GB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8FE2A3-DAFF-4149-B043-5EA9A227B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3E67E-BADE-421C-B400-F536B73BBD7C}" type="datetimeFigureOut">
              <a:rPr lang="en-GB" smtClean="0"/>
              <a:t>01/03/2023</a:t>
            </a:fld>
            <a:endParaRPr lang="en-GB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82EC6A-AA40-4675-9CA4-4FCB1A99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CF00FC-F408-4315-AEC0-52572B9A9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8E6CF-F77E-4627-A102-772D9FCF63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94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Sessão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1" name="Google Shape;11;p143">
            <a:hlinkClick r:id="rId2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11064" y="232775"/>
            <a:ext cx="484960" cy="44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43"/>
          <p:cNvSpPr/>
          <p:nvPr/>
        </p:nvSpPr>
        <p:spPr>
          <a:xfrm>
            <a:off x="5278288" y="9527059"/>
            <a:ext cx="2446637" cy="229716"/>
          </a:xfrm>
          <a:prstGeom prst="rect">
            <a:avLst/>
          </a:prstGeom>
          <a:solidFill>
            <a:srgbClr val="00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">
  <p:cSld name="Layout Personalizad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4"/>
          <p:cNvSpPr/>
          <p:nvPr/>
        </p:nvSpPr>
        <p:spPr>
          <a:xfrm>
            <a:off x="5278288" y="9527059"/>
            <a:ext cx="2446637" cy="229716"/>
          </a:xfrm>
          <a:prstGeom prst="rect">
            <a:avLst/>
          </a:prstGeom>
          <a:solidFill>
            <a:srgbClr val="00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44"/>
          <p:cNvSpPr/>
          <p:nvPr/>
        </p:nvSpPr>
        <p:spPr>
          <a:xfrm>
            <a:off x="6501606" y="0"/>
            <a:ext cx="6501607" cy="9756775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4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7" name="Google Shape;17;p1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311064" y="239969"/>
            <a:ext cx="484960" cy="42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724B8FF-C6F1-F304-3401-103B57CD10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24401" y="2039914"/>
            <a:ext cx="5056015" cy="57541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8F8F8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4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1" name="Google Shape;21;p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311064" y="239969"/>
            <a:ext cx="484960" cy="42114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45"/>
          <p:cNvSpPr/>
          <p:nvPr/>
        </p:nvSpPr>
        <p:spPr>
          <a:xfrm>
            <a:off x="5278288" y="9527059"/>
            <a:ext cx="2446637" cy="22971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yout Personalizado">
  <p:cSld name="1_Layout Personalizado">
    <p:bg>
      <p:bgPr>
        <a:solidFill>
          <a:srgbClr val="F8F8F8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4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5" name="Google Shape;25;p1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311064" y="239969"/>
            <a:ext cx="484960" cy="42114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46"/>
          <p:cNvSpPr/>
          <p:nvPr/>
        </p:nvSpPr>
        <p:spPr>
          <a:xfrm>
            <a:off x="5278288" y="9527059"/>
            <a:ext cx="2446637" cy="22971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828A8C9-79F6-8E0F-B424-2DA30BE70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7579" t="48521" r="17795" b="23747"/>
          <a:stretch/>
        </p:blipFill>
        <p:spPr>
          <a:xfrm>
            <a:off x="5671309" y="-1"/>
            <a:ext cx="7620662" cy="32702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io-a-meio">
  <p:cSld name="meio-a-meio">
    <p:bg>
      <p:bgPr>
        <a:solidFill>
          <a:srgbClr val="F8F8F8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7"/>
          <p:cNvSpPr/>
          <p:nvPr/>
        </p:nvSpPr>
        <p:spPr>
          <a:xfrm>
            <a:off x="5278288" y="9527059"/>
            <a:ext cx="2446637" cy="22971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47"/>
          <p:cNvSpPr/>
          <p:nvPr/>
        </p:nvSpPr>
        <p:spPr>
          <a:xfrm>
            <a:off x="6501606" y="0"/>
            <a:ext cx="6501607" cy="9756775"/>
          </a:xfrm>
          <a:prstGeom prst="rect">
            <a:avLst/>
          </a:prstGeom>
          <a:solidFill>
            <a:srgbClr val="09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4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32" name="Google Shape;32;p147">
            <a:hlinkClick r:id="rId2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11064" y="232775"/>
            <a:ext cx="484960" cy="445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sCaption">
    <p:bg>
      <p:bgPr>
        <a:solidFill>
          <a:srgbClr val="095F78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1"/>
          <p:cNvSpPr/>
          <p:nvPr/>
        </p:nvSpPr>
        <p:spPr>
          <a:xfrm>
            <a:off x="5278288" y="9527059"/>
            <a:ext cx="2446637" cy="229716"/>
          </a:xfrm>
          <a:prstGeom prst="rect">
            <a:avLst/>
          </a:prstGeom>
          <a:solidFill>
            <a:srgbClr val="00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p1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34479" y="4016374"/>
            <a:ext cx="3724275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ayout Personalizado">
  <p:cSld name="2_Layout Personalizado">
    <p:bg>
      <p:bgPr>
        <a:solidFill>
          <a:srgbClr val="3B3B3B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38" name="Google Shape;38;p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302207" y="239195"/>
            <a:ext cx="493817" cy="44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52"/>
          <p:cNvSpPr/>
          <p:nvPr/>
        </p:nvSpPr>
        <p:spPr>
          <a:xfrm>
            <a:off x="5278288" y="9527059"/>
            <a:ext cx="2446637" cy="229716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Layout Personalizado">
  <p:cSld name="3_Layout Personalizado">
    <p:bg>
      <p:bgPr>
        <a:solidFill>
          <a:srgbClr val="F8F8F8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3"/>
          <p:cNvSpPr/>
          <p:nvPr/>
        </p:nvSpPr>
        <p:spPr>
          <a:xfrm>
            <a:off x="5278288" y="9527059"/>
            <a:ext cx="2446637" cy="229716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53"/>
          <p:cNvSpPr/>
          <p:nvPr/>
        </p:nvSpPr>
        <p:spPr>
          <a:xfrm>
            <a:off x="6501606" y="0"/>
            <a:ext cx="6501607" cy="9756775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5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B6B6B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44" name="Google Shape;44;p1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302207" y="239195"/>
            <a:ext cx="493817" cy="445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5F7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B63F625D-86D8-CB8B-369F-4FCDDC7CEA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0743812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14" imgW="421" imgH="420" progId="TCLayout.ActiveDocument.1">
                  <p:embed/>
                </p:oleObj>
              </mc:Choice>
              <mc:Fallback>
                <p:oleObj name="Slide do think-cell" r:id="rId14" imgW="421" imgH="420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B63F625D-86D8-CB8B-369F-4FCDDC7CEA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4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8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8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82.xm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90.png"/><Relationship Id="rId4" Type="http://schemas.openxmlformats.org/officeDocument/2006/relationships/slide" Target="slide1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hook.site/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9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51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" Target="slide137.xml"/><Relationship Id="rId9" Type="http://schemas.openxmlformats.org/officeDocument/2006/relationships/slide" Target="slide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82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9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.sandbox.directory.openbankingbrasil.org.br/.well-known/openid-configuration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96.png"/><Relationship Id="rId4" Type="http://schemas.openxmlformats.org/officeDocument/2006/relationships/hyperlink" Target="https://auth.directory.openbankingbrasil.org.br/.well-known/openid-configuration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7" Type="http://schemas.openxmlformats.org/officeDocument/2006/relationships/slide" Target="slide2.xm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hyperlink" Target="https://www.postman.com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9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100.png"/><Relationship Id="rId4" Type="http://schemas.openxmlformats.org/officeDocument/2006/relationships/slide" Target="slide1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101.png"/><Relationship Id="rId4" Type="http://schemas.openxmlformats.org/officeDocument/2006/relationships/hyperlink" Target="https://www.postman.com/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7" Type="http://schemas.openxmlformats.org/officeDocument/2006/relationships/slide" Target="slide2.xml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5" Type="http://schemas.openxmlformats.org/officeDocument/2006/relationships/hyperlink" Target="https://www.postman.com/" TargetMode="External"/><Relationship Id="rId4" Type="http://schemas.openxmlformats.org/officeDocument/2006/relationships/slide" Target="slide11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10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7" Type="http://schemas.openxmlformats.org/officeDocument/2006/relationships/slide" Target="slide2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hyperlink" Target="https://www.postman.com/" TargetMode="External"/><Relationship Id="rId4" Type="http://schemas.openxmlformats.org/officeDocument/2006/relationships/slide" Target="slide11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10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111.xml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postman.com/" TargetMode="External"/><Relationship Id="rId5" Type="http://schemas.openxmlformats.org/officeDocument/2006/relationships/slide" Target="slide124.xml"/><Relationship Id="rId4" Type="http://schemas.openxmlformats.org/officeDocument/2006/relationships/slide" Target="slide11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cadastro@openfinancebrasil.org.b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us.directory.openbankingbrasil.org.br/" TargetMode="External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desk.openbankingbrasil.org.br/" TargetMode="External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slide" Target="slide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.xml"/><Relationship Id="rId5" Type="http://schemas.openxmlformats.org/officeDocument/2006/relationships/slide" Target="slide106.xml"/><Relationship Id="rId4" Type="http://schemas.openxmlformats.org/officeDocument/2006/relationships/hyperlink" Target="https://data.directory.openbankingbrasil.org.br/participants" TargetMode="Externa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Banking-Brasil/specs-seguranca/blob/main/aspsp-user-guide-ptbr.md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.xml"/><Relationship Id="rId5" Type="http://schemas.openxmlformats.org/officeDocument/2006/relationships/image" Target="../media/image116.png"/><Relationship Id="rId4" Type="http://schemas.openxmlformats.org/officeDocument/2006/relationships/hyperlink" Target="https://github.com/OpenBanking-Brasil/specs-seguranca/blob/main/tpp-user-guide-ptbr.md" TargetMode="Externa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43.xml"/><Relationship Id="rId7" Type="http://schemas.openxmlformats.org/officeDocument/2006/relationships/slide" Target="slide11.xm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5.xml"/><Relationship Id="rId6" Type="http://schemas.openxmlformats.org/officeDocument/2006/relationships/slide" Target="slide81.xml"/><Relationship Id="rId5" Type="http://schemas.openxmlformats.org/officeDocument/2006/relationships/slide" Target="slide38.xml"/><Relationship Id="rId4" Type="http://schemas.openxmlformats.org/officeDocument/2006/relationships/slide" Target="slide37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slide" Target="slide91.xml"/><Relationship Id="rId3" Type="http://schemas.openxmlformats.org/officeDocument/2006/relationships/slide" Target="slide39.xml"/><Relationship Id="rId7" Type="http://schemas.openxmlformats.org/officeDocument/2006/relationships/slide" Target="slide87.xml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7.xml"/><Relationship Id="rId5" Type="http://schemas.openxmlformats.org/officeDocument/2006/relationships/slide" Target="slide44.xml"/><Relationship Id="rId10" Type="http://schemas.openxmlformats.org/officeDocument/2006/relationships/slide" Target="slide2.xml"/><Relationship Id="rId4" Type="http://schemas.openxmlformats.org/officeDocument/2006/relationships/slide" Target="slide40.xml"/><Relationship Id="rId9" Type="http://schemas.openxmlformats.org/officeDocument/2006/relationships/slide" Target="slide97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slide" Target="slide138.xml"/><Relationship Id="rId3" Type="http://schemas.openxmlformats.org/officeDocument/2006/relationships/slide" Target="slide137.xml"/><Relationship Id="rId7" Type="http://schemas.openxmlformats.org/officeDocument/2006/relationships/slide" Target="slide59.xml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84.xml"/><Relationship Id="rId5" Type="http://schemas.openxmlformats.org/officeDocument/2006/relationships/slide" Target="slide12.xml"/><Relationship Id="rId10" Type="http://schemas.openxmlformats.org/officeDocument/2006/relationships/slide" Target="slide2.xml"/><Relationship Id="rId4" Type="http://schemas.openxmlformats.org/officeDocument/2006/relationships/slide" Target="slide58.xml"/><Relationship Id="rId9" Type="http://schemas.openxmlformats.org/officeDocument/2006/relationships/slide" Target="slide62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slide" Target="slide84.xml"/><Relationship Id="rId3" Type="http://schemas.openxmlformats.org/officeDocument/2006/relationships/slide" Target="slide54.xml"/><Relationship Id="rId7" Type="http://schemas.openxmlformats.org/officeDocument/2006/relationships/slide" Target="slide62.xml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5.xml"/><Relationship Id="rId6" Type="http://schemas.openxmlformats.org/officeDocument/2006/relationships/slide" Target="slide95.xml"/><Relationship Id="rId5" Type="http://schemas.openxmlformats.org/officeDocument/2006/relationships/slide" Target="slide104.xml"/><Relationship Id="rId4" Type="http://schemas.openxmlformats.org/officeDocument/2006/relationships/slide" Target="slide82.xml"/><Relationship Id="rId9" Type="http://schemas.openxmlformats.org/officeDocument/2006/relationships/slide" Target="slide2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3" Type="http://schemas.openxmlformats.org/officeDocument/2006/relationships/slide" Target="slide53.xml"/><Relationship Id="rId7" Type="http://schemas.openxmlformats.org/officeDocument/2006/relationships/slide" Target="slide75.xml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3.xml"/><Relationship Id="rId5" Type="http://schemas.openxmlformats.org/officeDocument/2006/relationships/slide" Target="slide48.xml"/><Relationship Id="rId4" Type="http://schemas.openxmlformats.org/officeDocument/2006/relationships/slide" Target="slide73.xml"/><Relationship Id="rId9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slide" Target="slide130.xml"/><Relationship Id="rId3" Type="http://schemas.openxmlformats.org/officeDocument/2006/relationships/slide" Target="slide54.xml"/><Relationship Id="rId7" Type="http://schemas.openxmlformats.org/officeDocument/2006/relationships/slide" Target="slide47.xml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4.xml"/><Relationship Id="rId5" Type="http://schemas.openxmlformats.org/officeDocument/2006/relationships/slide" Target="slide106.xml"/><Relationship Id="rId4" Type="http://schemas.openxmlformats.org/officeDocument/2006/relationships/slide" Target="slide82.xml"/><Relationship Id="rId9" Type="http://schemas.openxmlformats.org/officeDocument/2006/relationships/slide" Target="slide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.xml"/><Relationship Id="rId5" Type="http://schemas.openxmlformats.org/officeDocument/2006/relationships/slide" Target="slide62.xml"/><Relationship Id="rId4" Type="http://schemas.openxmlformats.org/officeDocument/2006/relationships/slide" Target="slide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cadastro@openfinancebrasil.org.b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bcb.gov.br/estabilidadefinanceira/autorizabc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andbox.directory.openbankingbrasil.org.br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web.directory.openbankingbrasil.org.br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Joao.silva@wizcredi.com.b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7" Type="http://schemas.openxmlformats.org/officeDocument/2006/relationships/slide" Target="slide4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5" Type="http://schemas.openxmlformats.org/officeDocument/2006/relationships/slide" Target="slide2.xml"/><Relationship Id="rId4" Type="http://schemas.openxmlformats.org/officeDocument/2006/relationships/slide" Target="slide4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slide" Target="slide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cadastro@openfinancebrasil.org.br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" Target="slid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82.xml"/><Relationship Id="rId7" Type="http://schemas.openxmlformats.org/officeDocument/2006/relationships/slide" Target="slide6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5" Type="http://schemas.openxmlformats.org/officeDocument/2006/relationships/slide" Target="slide2.xml"/><Relationship Id="rId4" Type="http://schemas.openxmlformats.org/officeDocument/2006/relationships/slide" Target="slide8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joao.silva@wizcredi.com.br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tracker.ietf.org/doc/html/rfc4880" TargetMode="External"/><Relationship Id="rId5" Type="http://schemas.openxmlformats.org/officeDocument/2006/relationships/hyperlink" Target="https://www.openpgp.org/about/standard/" TargetMode="External"/><Relationship Id="rId4" Type="http://schemas.openxmlformats.org/officeDocument/2006/relationships/hyperlink" Target="mailto:openbanking@wizcredi.com.br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04.xml"/><Relationship Id="rId7" Type="http://schemas.openxmlformats.org/officeDocument/2006/relationships/slide" Target="slide9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slide" Target="slide2.xml"/><Relationship Id="rId4" Type="http://schemas.openxmlformats.org/officeDocument/2006/relationships/slide" Target="slide10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49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slide" Target="slide2.xml"/><Relationship Id="rId4" Type="http://schemas.openxmlformats.org/officeDocument/2006/relationships/hyperlink" Target="mailto:joao.silva@wizcredi.com.br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137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10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20.xml"/><Relationship Id="rId7" Type="http://schemas.openxmlformats.org/officeDocument/2006/relationships/slide" Target="slide10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1.xml"/><Relationship Id="rId5" Type="http://schemas.openxmlformats.org/officeDocument/2006/relationships/slide" Target="slide2.xml"/><Relationship Id="rId4" Type="http://schemas.openxmlformats.org/officeDocument/2006/relationships/slide" Target="slide1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id.net/certification/#FAPI_OPs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Banking-Brasil/specs-seguranca/blob/main/open-banking-brasil-dynamic-client-registration-1_ID2.md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27.xml"/><Relationship Id="rId3" Type="http://schemas.openxmlformats.org/officeDocument/2006/relationships/slide" Target="slide130.xml"/><Relationship Id="rId7" Type="http://schemas.openxmlformats.org/officeDocument/2006/relationships/slide" Target="slide12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slide" Target="slide144.xml"/><Relationship Id="rId4" Type="http://schemas.openxmlformats.org/officeDocument/2006/relationships/slide" Target="slide13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Banking-Brasil/conformance/tree/main/submissions/functional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56.png"/><Relationship Id="rId4" Type="http://schemas.openxmlformats.org/officeDocument/2006/relationships/hyperlink" Target="https://opennanking-brasil.github.io/teste.zip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financebrasil.atlassian.net/wiki/spaces/OF/overview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banco.com.br/opendata-capitalization/v1/bonds" TargetMode="External"/><Relationship Id="rId3" Type="http://schemas.openxmlformats.org/officeDocument/2006/relationships/hyperlink" Target="https://api.banco.com.br/opendata-investments/v1/funds" TargetMode="External"/><Relationship Id="rId7" Type="http://schemas.openxmlformats.org/officeDocument/2006/relationships/hyperlink" Target="https://api.banco.com.br/opendata-investments/v1/treasure-titles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pi.banco.com.br/opendata-investments/v1/variable-incomes" TargetMode="External"/><Relationship Id="rId11" Type="http://schemas.openxmlformats.org/officeDocument/2006/relationships/slide" Target="slide2.xml"/><Relationship Id="rId5" Type="http://schemas.openxmlformats.org/officeDocument/2006/relationships/hyperlink" Target="https://api.banco.com.br/opendata-investments/v1/credit-fixed-incomes" TargetMode="External"/><Relationship Id="rId10" Type="http://schemas.openxmlformats.org/officeDocument/2006/relationships/hyperlink" Target="https://api.banco.com.br/opendata-exchange/v1/vet-values" TargetMode="External"/><Relationship Id="rId4" Type="http://schemas.openxmlformats.org/officeDocument/2006/relationships/hyperlink" Target="https://api.banco.com.br/opendata-investments/v1/bank-fixed-incomes" TargetMode="External"/><Relationship Id="rId9" Type="http://schemas.openxmlformats.org/officeDocument/2006/relationships/hyperlink" Target="https://api.banco.com.br/opendata-exchange/v1/online-rates" TargetMode="Externa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banco.com.br/opendata-insurance/v1/homes" TargetMode="External"/><Relationship Id="rId3" Type="http://schemas.openxmlformats.org/officeDocument/2006/relationships/hyperlink" Target="https://api.banco.com.br/opendata-acquiring-services/v1/personals" TargetMode="External"/><Relationship Id="rId7" Type="http://schemas.openxmlformats.org/officeDocument/2006/relationships/hyperlink" Target="https://api.banco.com.br/opendata-insurance/v1/automotives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pi.banco.com.br/opendata-pension/v1/survival-coverages" TargetMode="External"/><Relationship Id="rId5" Type="http://schemas.openxmlformats.org/officeDocument/2006/relationships/hyperlink" Target="https://api.banco.com.br/opendata-pension/v1/risk-coverages" TargetMode="External"/><Relationship Id="rId10" Type="http://schemas.openxmlformats.org/officeDocument/2006/relationships/slide" Target="slide2.xml"/><Relationship Id="rId4" Type="http://schemas.openxmlformats.org/officeDocument/2006/relationships/hyperlink" Target="https://api.banco.com.br/opendata-acquiring-services/v1/businesses" TargetMode="External"/><Relationship Id="rId9" Type="http://schemas.openxmlformats.org/officeDocument/2006/relationships/hyperlink" Target="https://api.banco.com.br/opendata-insurance/v1/personals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slide" Target="slide2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bankingbrasil.org.br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2.png"/><Relationship Id="rId7" Type="http://schemas.openxmlformats.org/officeDocument/2006/relationships/hyperlink" Target="https://openbanking-brasil.github.io/areadesenvolvedor/#certificacao-de-conformidade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zcredi.com.br/cb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5" Type="http://schemas.openxmlformats.org/officeDocument/2006/relationships/slide" Target="slide2.xml"/><Relationship Id="rId4" Type="http://schemas.openxmlformats.org/officeDocument/2006/relationships/hyperlink" Target="https://www.wizcredi.com.br/cb2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id.net/certification/#FAPI-RW_RPs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Banking-Brasil/specs-seguranca/blob/main/open-banking-brasil-dynamic-client-registration-1_ID2.md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" Target="slide44.xml"/><Relationship Id="rId7" Type="http://schemas.openxmlformats.org/officeDocument/2006/relationships/hyperlink" Target="https://openbanking-brasil.github.io/specs-seguranca/open-banking-brasil-dynamic-client-registration-1_ID1-ptbr.html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openbanking-brasil.github.io/specs-seguranca/open-banking-brasil-dynamic-client-registration-1_ID1-ptbr.html#name-fun231245es-regulat243rias-" TargetMode="External"/><Relationship Id="rId5" Type="http://schemas.openxmlformats.org/officeDocument/2006/relationships/slide" Target="slide82.xml"/><Relationship Id="rId4" Type="http://schemas.openxmlformats.org/officeDocument/2006/relationships/slide" Target="slide47.xml"/><Relationship Id="rId9" Type="http://schemas.openxmlformats.org/officeDocument/2006/relationships/slide" Target="slide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andbox.directory.openbankingbrasil.org.br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82.xml"/><Relationship Id="rId7" Type="http://schemas.openxmlformats.org/officeDocument/2006/relationships/slide" Target="slide2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hyperlink" Target="https://github.com/OpenBanking-Brasil/specs-seguranca/tree/main/certificate-generation-instructions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sl.org/" TargetMode="External"/><Relationship Id="rId7" Type="http://schemas.openxmlformats.org/officeDocument/2006/relationships/slide" Target="slide2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79.png"/><Relationship Id="rId7" Type="http://schemas.openxmlformats.org/officeDocument/2006/relationships/hyperlink" Target="https://openbanking-brasil.github.io/specs-seguranca/open-banking-brasil-certificate-standards-1_ID1.html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openssl.org/" TargetMode="External"/><Relationship Id="rId5" Type="http://schemas.openxmlformats.org/officeDocument/2006/relationships/hyperlink" Target="https://github.com/OpenBanking-Brasil/specs-seguranca/tree/main/certificate-generation-instructions" TargetMode="External"/><Relationship Id="rId4" Type="http://schemas.openxmlformats.org/officeDocument/2006/relationships/image" Target="../media/image8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76.png"/><Relationship Id="rId4" Type="http://schemas.openxmlformats.org/officeDocument/2006/relationships/image" Target="../media/image8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banking-brasil.github.io/specs-seguranca/open-banking-brasil-certificate-standards-1_ID1-ptbr.html#section-5.2.3.2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82.xml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/>
          <p:nvPr/>
        </p:nvSpPr>
        <p:spPr>
          <a:xfrm>
            <a:off x="7437120" y="3657600"/>
            <a:ext cx="3110230" cy="541020"/>
          </a:xfrm>
          <a:prstGeom prst="rect">
            <a:avLst/>
          </a:prstGeom>
          <a:solidFill>
            <a:srgbClr val="09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GUIA DE OPERAÇÃO</a:t>
            </a:r>
            <a:endParaRPr/>
          </a:p>
        </p:txBody>
      </p:sp>
      <p:sp>
        <p:nvSpPr>
          <p:cNvPr id="87" name="Google Shape;87;p1"/>
          <p:cNvSpPr/>
          <p:nvPr/>
        </p:nvSpPr>
        <p:spPr>
          <a:xfrm>
            <a:off x="7437120" y="4267993"/>
            <a:ext cx="2339340" cy="541020"/>
          </a:xfrm>
          <a:prstGeom prst="rect">
            <a:avLst/>
          </a:prstGeom>
          <a:solidFill>
            <a:srgbClr val="09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DIRETÓRIO</a:t>
            </a:r>
            <a:endParaRPr dirty="0"/>
          </a:p>
        </p:txBody>
      </p:sp>
      <p:sp>
        <p:nvSpPr>
          <p:cNvPr id="88" name="Google Shape;88;p1"/>
          <p:cNvSpPr/>
          <p:nvPr/>
        </p:nvSpPr>
        <p:spPr>
          <a:xfrm>
            <a:off x="7437119" y="4878386"/>
            <a:ext cx="1666539" cy="541020"/>
          </a:xfrm>
          <a:prstGeom prst="rect">
            <a:avLst/>
          </a:prstGeom>
          <a:solidFill>
            <a:srgbClr val="09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CENTRAL</a:t>
            </a:r>
            <a:endParaRPr dirty="0"/>
          </a:p>
        </p:txBody>
      </p:sp>
      <p:sp>
        <p:nvSpPr>
          <p:cNvPr id="89" name="Google Shape;89;p1"/>
          <p:cNvSpPr txBox="1"/>
          <p:nvPr/>
        </p:nvSpPr>
        <p:spPr>
          <a:xfrm>
            <a:off x="7267670" y="5388118"/>
            <a:ext cx="5017580" cy="594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pt-BR" sz="20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 Mínimos e Recomendações</a:t>
            </a:r>
            <a:endParaRPr sz="3200" b="0" i="0" u="none" strike="noStrike" cap="none" dirty="0">
              <a:solidFill>
                <a:srgbClr val="09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9286D134-40AB-CC7D-3198-8BC5CF2754DF}"/>
              </a:ext>
            </a:extLst>
          </p:cNvPr>
          <p:cNvGrpSpPr/>
          <p:nvPr/>
        </p:nvGrpSpPr>
        <p:grpSpPr>
          <a:xfrm>
            <a:off x="1693947" y="5375275"/>
            <a:ext cx="3806360" cy="595313"/>
            <a:chOff x="1693947" y="5375275"/>
            <a:chExt cx="3806360" cy="595313"/>
          </a:xfrm>
        </p:grpSpPr>
        <p:sp>
          <p:nvSpPr>
            <p:cNvPr id="91" name="Google Shape;91;p1"/>
            <p:cNvSpPr txBox="1"/>
            <p:nvPr/>
          </p:nvSpPr>
          <p:spPr>
            <a:xfrm>
              <a:off x="1792034" y="5375275"/>
              <a:ext cx="3708273" cy="5953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 i="0" u="sng" strike="noStrike" cap="none" dirty="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Versão 1.2.1</a:t>
              </a:r>
              <a:r>
                <a:rPr lang="pt-BR" sz="2000" b="1" u="sng" dirty="0">
                  <a:solidFill>
                    <a:srgbClr val="A5A5A5"/>
                  </a:solidFill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4</a:t>
              </a:r>
              <a:r>
                <a:rPr lang="pt-BR" sz="2000" b="1" i="0" u="sng" strike="noStrike" cap="none" dirty="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– 28/02/202</a:t>
              </a:r>
              <a:r>
                <a:rPr lang="pt-BR" sz="2000" b="1" i="0" u="sng" strike="noStrike" cap="none" dirty="0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rPr>
                <a:t>3 </a:t>
              </a:r>
              <a:endParaRPr sz="3200" b="0" i="0" u="none" strike="noStrike" cap="none" dirty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" name="Google Shape;92;p1" descr="Ícone&#10;&#10;Descrição gerada automaticamente">
              <a:hlinkClick r:id="rId3" action="ppaction://hlinksldjump"/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93947" y="5499100"/>
              <a:ext cx="347663" cy="347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72" name="Google Shape;172;p10"/>
          <p:cNvSpPr txBox="1"/>
          <p:nvPr/>
        </p:nvSpPr>
        <p:spPr>
          <a:xfrm>
            <a:off x="569781" y="923343"/>
            <a:ext cx="53620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ANTES DE COMEÇAR!</a:t>
            </a:r>
            <a:endParaRPr/>
          </a:p>
        </p:txBody>
      </p:sp>
      <p:sp>
        <p:nvSpPr>
          <p:cNvPr id="173" name="Google Shape;173;p10"/>
          <p:cNvSpPr txBox="1"/>
          <p:nvPr/>
        </p:nvSpPr>
        <p:spPr>
          <a:xfrm>
            <a:off x="569781" y="1958035"/>
            <a:ext cx="5362045" cy="584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ilustrar este guia e tentar deixar as situações de uso mais palpáveis, foram criadas instituições e telas fictícias.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 instituições e marcas não são reais</a:t>
            </a:r>
            <a: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 telas desenvolvidas, os softwares e sites são meramente ilustrativos</a:t>
            </a:r>
            <a: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para que seja possível ver um exemplo de como os requisitos e as recomendações podem ser aplicados em situações de uso real.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pt-BR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Nomenclaturas e imagens ilustrativas estão descritas na língua inglesa</a:t>
            </a:r>
            <a: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devido sua ampla abrangência e por conter terminologia técnica que em algumas situações não dispõe de tradução literal. O ajuste do idioma no Diretório fica a critério do usuário, podendo ser ajustado a qualquer momento.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1907C6A2-9CF7-E24D-E1CA-DD36FC57E182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8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100</a:t>
            </a:fld>
            <a:endParaRPr/>
          </a:p>
        </p:txBody>
      </p:sp>
      <p:sp>
        <p:nvSpPr>
          <p:cNvPr id="1229" name="Google Shape;1229;p89"/>
          <p:cNvSpPr txBox="1"/>
          <p:nvPr/>
        </p:nvSpPr>
        <p:spPr>
          <a:xfrm>
            <a:off x="731088" y="2509806"/>
            <a:ext cx="504000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opção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Upload CSR/PEM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localize o &lt;arquivo&gt;.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csr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Continue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Aguarde o carregamento do arquivo para o Diretório e no passo seguinte clique no botão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tela anterior de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vá até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clique na seta de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download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Salve o &lt;arquivo&gt;.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pem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em uma pasta local.</a:t>
            </a:r>
            <a:endParaRPr dirty="0"/>
          </a:p>
        </p:txBody>
      </p:sp>
      <p:sp>
        <p:nvSpPr>
          <p:cNvPr id="1230" name="Google Shape;1230;p89"/>
          <p:cNvSpPr txBox="1"/>
          <p:nvPr/>
        </p:nvSpPr>
        <p:spPr>
          <a:xfrm>
            <a:off x="731088" y="1235982"/>
            <a:ext cx="49032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Carregando certificado de transporte</a:t>
            </a:r>
            <a:endParaRPr dirty="0"/>
          </a:p>
        </p:txBody>
      </p:sp>
      <p:sp>
        <p:nvSpPr>
          <p:cNvPr id="1231" name="Google Shape;1231;p89"/>
          <p:cNvSpPr txBox="1"/>
          <p:nvPr/>
        </p:nvSpPr>
        <p:spPr>
          <a:xfrm>
            <a:off x="707273" y="1524327"/>
            <a:ext cx="24796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grpSp>
        <p:nvGrpSpPr>
          <p:cNvPr id="1232" name="Google Shape;1232;p89"/>
          <p:cNvGrpSpPr/>
          <p:nvPr/>
        </p:nvGrpSpPr>
        <p:grpSpPr>
          <a:xfrm>
            <a:off x="7200944" y="3371485"/>
            <a:ext cx="5102930" cy="3013804"/>
            <a:chOff x="7200944" y="4853394"/>
            <a:chExt cx="5102930" cy="3013804"/>
          </a:xfrm>
        </p:grpSpPr>
        <p:sp>
          <p:nvSpPr>
            <p:cNvPr id="1233" name="Google Shape;1233;p89"/>
            <p:cNvSpPr/>
            <p:nvPr/>
          </p:nvSpPr>
          <p:spPr>
            <a:xfrm>
              <a:off x="7200944" y="4853394"/>
              <a:ext cx="5102930" cy="3013804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34" name="Google Shape;1234;p89"/>
            <p:cNvPicPr preferRelativeResize="0"/>
            <p:nvPr/>
          </p:nvPicPr>
          <p:blipFill rotWithShape="1">
            <a:blip r:embed="rId3">
              <a:alphaModFix/>
            </a:blip>
            <a:srcRect b="9028"/>
            <a:stretch/>
          </p:blipFill>
          <p:spPr>
            <a:xfrm>
              <a:off x="7329609" y="4982059"/>
              <a:ext cx="4845600" cy="2756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tângulo 8">
            <a:hlinkClick r:id="rId4" action="ppaction://hlinksldjump"/>
            <a:extLst>
              <a:ext uri="{FF2B5EF4-FFF2-40B4-BE49-F238E27FC236}">
                <a16:creationId xmlns:a16="http://schemas.microsoft.com/office/drawing/2014/main" id="{A41DA5ED-6687-C890-CC69-B17C0708107A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9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101</a:t>
            </a:fld>
            <a:endParaRPr/>
          </a:p>
        </p:txBody>
      </p:sp>
      <p:sp>
        <p:nvSpPr>
          <p:cNvPr id="1240" name="Google Shape;1240;p90"/>
          <p:cNvSpPr/>
          <p:nvPr/>
        </p:nvSpPr>
        <p:spPr>
          <a:xfrm>
            <a:off x="7169194" y="2224925"/>
            <a:ext cx="5633139" cy="2133839"/>
          </a:xfrm>
          <a:prstGeom prst="roundRect">
            <a:avLst>
              <a:gd name="adj" fmla="val 6977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90"/>
          <p:cNvSpPr/>
          <p:nvPr/>
        </p:nvSpPr>
        <p:spPr>
          <a:xfrm>
            <a:off x="7169195" y="4489140"/>
            <a:ext cx="5633138" cy="3042709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2" name="Google Shape;1242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0575" y="4594883"/>
            <a:ext cx="4894140" cy="2809827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90"/>
          <p:cNvSpPr txBox="1"/>
          <p:nvPr/>
        </p:nvSpPr>
        <p:spPr>
          <a:xfrm>
            <a:off x="731088" y="1235982"/>
            <a:ext cx="5040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Carregando certificado de assinatura</a:t>
            </a:r>
            <a:endParaRPr dirty="0"/>
          </a:p>
        </p:txBody>
      </p:sp>
      <p:sp>
        <p:nvSpPr>
          <p:cNvPr id="1244" name="Google Shape;1244;p90"/>
          <p:cNvSpPr txBox="1"/>
          <p:nvPr/>
        </p:nvSpPr>
        <p:spPr>
          <a:xfrm>
            <a:off x="707273" y="1524327"/>
            <a:ext cx="231831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245" name="Google Shape;1245;p90"/>
          <p:cNvSpPr txBox="1"/>
          <p:nvPr/>
        </p:nvSpPr>
        <p:spPr>
          <a:xfrm>
            <a:off x="731088" y="2509806"/>
            <a:ext cx="5040000" cy="609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selecione a sua organização e no menu lateral clique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Organisations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Certificate.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Organisations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Certificate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na caixa de seleção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Certificate Type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selecione a opção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BRSEAL EXTERNAL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clique no botão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Continue. 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passo seguinte,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Generate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CSR,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Continue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opção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Upload CSR/PEM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localize o &lt;arquivo&gt;.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csr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Continue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Aguarde o carregamento do arquivo para o Diretório e no passo seguinte clique no botão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tela anterior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Organisation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vá até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clique na seta de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download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Salve o &lt;arquivo&gt;.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pem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em uma pasta local.</a:t>
            </a:r>
            <a:endParaRPr dirty="0"/>
          </a:p>
        </p:txBody>
      </p:sp>
      <p:pic>
        <p:nvPicPr>
          <p:cNvPr id="1246" name="Google Shape;1246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6662" y="2538306"/>
            <a:ext cx="5108053" cy="1507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tângulo 9">
            <a:hlinkClick r:id="rId5" action="ppaction://hlinksldjump"/>
            <a:extLst>
              <a:ext uri="{FF2B5EF4-FFF2-40B4-BE49-F238E27FC236}">
                <a16:creationId xmlns:a16="http://schemas.microsoft.com/office/drawing/2014/main" id="{199C4080-96E4-3397-353E-50EF002879A2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9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102</a:t>
            </a:fld>
            <a:endParaRPr/>
          </a:p>
        </p:txBody>
      </p:sp>
      <p:sp>
        <p:nvSpPr>
          <p:cNvPr id="1252" name="Google Shape;1252;p91"/>
          <p:cNvSpPr txBox="1"/>
          <p:nvPr/>
        </p:nvSpPr>
        <p:spPr>
          <a:xfrm>
            <a:off x="887577" y="3661370"/>
            <a:ext cx="820199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14..</a:t>
            </a:r>
            <a:endParaRPr dirty="0"/>
          </a:p>
        </p:txBody>
      </p:sp>
      <p:sp>
        <p:nvSpPr>
          <p:cNvPr id="1253" name="Google Shape;1253;p91"/>
          <p:cNvSpPr txBox="1"/>
          <p:nvPr/>
        </p:nvSpPr>
        <p:spPr>
          <a:xfrm>
            <a:off x="6289697" y="6457463"/>
            <a:ext cx="602295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 seção explica as etapas necessárias para realizar o cadastro de um novo administrador da organização.</a:t>
            </a:r>
            <a:endParaRPr/>
          </a:p>
        </p:txBody>
      </p:sp>
      <p:sp>
        <p:nvSpPr>
          <p:cNvPr id="1254" name="Google Shape;1254;p91"/>
          <p:cNvSpPr txBox="1"/>
          <p:nvPr/>
        </p:nvSpPr>
        <p:spPr>
          <a:xfrm>
            <a:off x="855827" y="4371855"/>
            <a:ext cx="1120996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Cadastrando administradores da organização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0A12D84D-B9DD-8F99-16B8-AE6B0CD1620E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9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103</a:t>
            </a:fld>
            <a:endParaRPr/>
          </a:p>
        </p:txBody>
      </p:sp>
      <p:sp>
        <p:nvSpPr>
          <p:cNvPr id="1260" name="Google Shape;1260;p92"/>
          <p:cNvSpPr txBox="1"/>
          <p:nvPr/>
        </p:nvSpPr>
        <p:spPr>
          <a:xfrm>
            <a:off x="650405" y="1235982"/>
            <a:ext cx="593865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Cadastrando um administrador da organização</a:t>
            </a:r>
            <a:endParaRPr dirty="0"/>
          </a:p>
        </p:txBody>
      </p:sp>
      <p:sp>
        <p:nvSpPr>
          <p:cNvPr id="1261" name="Google Shape;1261;p92"/>
          <p:cNvSpPr txBox="1"/>
          <p:nvPr/>
        </p:nvSpPr>
        <p:spPr>
          <a:xfrm>
            <a:off x="707273" y="1524327"/>
            <a:ext cx="21838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262" name="Google Shape;1262;p92"/>
          <p:cNvSpPr txBox="1"/>
          <p:nvPr/>
        </p:nvSpPr>
        <p:spPr>
          <a:xfrm>
            <a:off x="731088" y="2509806"/>
            <a:ext cx="5040000" cy="360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Organisation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Administrator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Organisation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Administrators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Organisation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Administrator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preencha o campo do formulário. O slide a seguir apresenta cada um dos campos em mais detalhes.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263" name="Google Shape;1263;p92"/>
          <p:cNvSpPr txBox="1"/>
          <p:nvPr/>
        </p:nvSpPr>
        <p:spPr>
          <a:xfrm>
            <a:off x="731088" y="7449575"/>
            <a:ext cx="532681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Somente administradores da organização podem cadastrar novos administradores.</a:t>
            </a:r>
            <a:endParaRPr sz="2000" b="0" i="0" u="none" strike="noStrike" cap="none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4" name="Google Shape;1264;p92"/>
          <p:cNvGrpSpPr/>
          <p:nvPr/>
        </p:nvGrpSpPr>
        <p:grpSpPr>
          <a:xfrm>
            <a:off x="7169195" y="2732009"/>
            <a:ext cx="5102930" cy="4551107"/>
            <a:chOff x="7169195" y="1816887"/>
            <a:chExt cx="5102930" cy="4292757"/>
          </a:xfrm>
        </p:grpSpPr>
        <p:sp>
          <p:nvSpPr>
            <p:cNvPr id="1265" name="Google Shape;1265;p92"/>
            <p:cNvSpPr/>
            <p:nvPr/>
          </p:nvSpPr>
          <p:spPr>
            <a:xfrm>
              <a:off x="7169195" y="1816887"/>
              <a:ext cx="5102930" cy="1526980"/>
            </a:xfrm>
            <a:prstGeom prst="roundRect">
              <a:avLst>
                <a:gd name="adj" fmla="val 697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92"/>
            <p:cNvSpPr/>
            <p:nvPr/>
          </p:nvSpPr>
          <p:spPr>
            <a:xfrm>
              <a:off x="7169195" y="4081102"/>
              <a:ext cx="5102930" cy="2028542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67" name="Google Shape;1267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3672" y="2898154"/>
            <a:ext cx="4773976" cy="1194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33672" y="5216533"/>
            <a:ext cx="4780717" cy="198253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1">
            <a:hlinkClick r:id="rId5" action="ppaction://hlinksldjump"/>
            <a:extLst>
              <a:ext uri="{FF2B5EF4-FFF2-40B4-BE49-F238E27FC236}">
                <a16:creationId xmlns:a16="http://schemas.microsoft.com/office/drawing/2014/main" id="{CDFFFA9B-D8E3-7829-FFB2-0A63777314CF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93"/>
          <p:cNvSpPr txBox="1"/>
          <p:nvPr/>
        </p:nvSpPr>
        <p:spPr>
          <a:xfrm>
            <a:off x="855827" y="4371855"/>
            <a:ext cx="1120996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Obtendo um Software Statements Assertion</a:t>
            </a:r>
            <a:endParaRPr/>
          </a:p>
        </p:txBody>
      </p:sp>
      <p:sp>
        <p:nvSpPr>
          <p:cNvPr id="1274" name="Google Shape;1274;p93"/>
          <p:cNvSpPr txBox="1"/>
          <p:nvPr/>
        </p:nvSpPr>
        <p:spPr>
          <a:xfrm>
            <a:off x="887577" y="3661370"/>
            <a:ext cx="87398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15.</a:t>
            </a:r>
            <a:endParaRPr dirty="0"/>
          </a:p>
        </p:txBody>
      </p:sp>
      <p:sp>
        <p:nvSpPr>
          <p:cNvPr id="1275" name="Google Shape;1275;p93"/>
          <p:cNvSpPr txBox="1"/>
          <p:nvPr/>
        </p:nvSpPr>
        <p:spPr>
          <a:xfrm>
            <a:off x="6289697" y="6457463"/>
            <a:ext cx="6022953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Uma Software Statements Assertion (SSA) é um JWT assinado do diretório que contém todas as informações sobre um aplicativo que existe em um determinado momento no diretório. Inclui a localização de todas as chaves públicas vinculadas a esta declaração de software e todos os outros metadados de que um banco precisa para validar a legitimidade do aplicativo.</a:t>
            </a:r>
            <a:endParaRPr/>
          </a:p>
        </p:txBody>
      </p:sp>
      <p:sp>
        <p:nvSpPr>
          <p:cNvPr id="1276" name="Google Shape;1276;p9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104</a:t>
            </a:fld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54394735-17D3-747A-DBCF-F7D26CF11A3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4"/>
          <p:cNvSpPr txBox="1"/>
          <p:nvPr/>
        </p:nvSpPr>
        <p:spPr>
          <a:xfrm>
            <a:off x="731088" y="1235982"/>
            <a:ext cx="57147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Criando uma nova declaração de software assinada</a:t>
            </a:r>
            <a:endParaRPr/>
          </a:p>
        </p:txBody>
      </p:sp>
      <p:sp>
        <p:nvSpPr>
          <p:cNvPr id="1282" name="Google Shape;1282;p94"/>
          <p:cNvSpPr txBox="1"/>
          <p:nvPr/>
        </p:nvSpPr>
        <p:spPr>
          <a:xfrm>
            <a:off x="731088" y="2509806"/>
            <a:ext cx="5040000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criado uma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um Software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Statements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Vá até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acesse o artefato criado anteriormente clicando no link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CLIENT NAME.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Details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role a página para baixo 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Assertion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Copy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Clipboard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copiar o SSA gerado pelo Diretório.</a:t>
            </a:r>
            <a:endParaRPr dirty="0"/>
          </a:p>
        </p:txBody>
      </p:sp>
      <p:sp>
        <p:nvSpPr>
          <p:cNvPr id="1283" name="Google Shape;1283;p9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105</a:t>
            </a:fld>
            <a:endParaRPr/>
          </a:p>
        </p:txBody>
      </p:sp>
      <p:sp>
        <p:nvSpPr>
          <p:cNvPr id="1284" name="Google Shape;1284;p94"/>
          <p:cNvSpPr txBox="1"/>
          <p:nvPr/>
        </p:nvSpPr>
        <p:spPr>
          <a:xfrm>
            <a:off x="731088" y="1734394"/>
            <a:ext cx="22645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grpSp>
        <p:nvGrpSpPr>
          <p:cNvPr id="1285" name="Google Shape;1285;p94"/>
          <p:cNvGrpSpPr/>
          <p:nvPr/>
        </p:nvGrpSpPr>
        <p:grpSpPr>
          <a:xfrm>
            <a:off x="7169195" y="2824155"/>
            <a:ext cx="5102930" cy="4108464"/>
            <a:chOff x="7169195" y="2657609"/>
            <a:chExt cx="5102930" cy="4108464"/>
          </a:xfrm>
        </p:grpSpPr>
        <p:sp>
          <p:nvSpPr>
            <p:cNvPr id="1286" name="Google Shape;1286;p94"/>
            <p:cNvSpPr/>
            <p:nvPr/>
          </p:nvSpPr>
          <p:spPr>
            <a:xfrm>
              <a:off x="7169195" y="2657609"/>
              <a:ext cx="5102930" cy="4108464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87" name="Google Shape;1287;p9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297860" y="2787984"/>
              <a:ext cx="4845600" cy="38477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tângulo 8">
            <a:hlinkClick r:id="rId6" action="ppaction://hlinksldjump"/>
            <a:extLst>
              <a:ext uri="{FF2B5EF4-FFF2-40B4-BE49-F238E27FC236}">
                <a16:creationId xmlns:a16="http://schemas.microsoft.com/office/drawing/2014/main" id="{8CDFE0C1-6282-011B-6C6B-9B5ED4B92169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95"/>
          <p:cNvSpPr txBox="1"/>
          <p:nvPr/>
        </p:nvSpPr>
        <p:spPr>
          <a:xfrm>
            <a:off x="855827" y="4363229"/>
            <a:ext cx="11209967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Configurando eventos de notificação no Diretório</a:t>
            </a:r>
            <a:endParaRPr/>
          </a:p>
        </p:txBody>
      </p:sp>
      <p:sp>
        <p:nvSpPr>
          <p:cNvPr id="1293" name="Google Shape;1293;p95"/>
          <p:cNvSpPr txBox="1"/>
          <p:nvPr/>
        </p:nvSpPr>
        <p:spPr>
          <a:xfrm>
            <a:off x="887577" y="3652744"/>
            <a:ext cx="86054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16.</a:t>
            </a:r>
            <a:endParaRPr dirty="0"/>
          </a:p>
        </p:txBody>
      </p:sp>
      <p:sp>
        <p:nvSpPr>
          <p:cNvPr id="1294" name="Google Shape;1294;p9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106</a:t>
            </a:fld>
            <a:endParaRPr/>
          </a:p>
        </p:txBody>
      </p:sp>
      <p:sp>
        <p:nvSpPr>
          <p:cNvPr id="1295" name="Google Shape;1295;p95"/>
          <p:cNvSpPr txBox="1"/>
          <p:nvPr/>
        </p:nvSpPr>
        <p:spPr>
          <a:xfrm>
            <a:off x="6289697" y="6457463"/>
            <a:ext cx="602295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Aqui apresentamos a configuração de </a:t>
            </a:r>
            <a:r>
              <a:rPr lang="pt-BR" sz="1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webhook</a:t>
            </a: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no Diretório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83588261-CC2F-B20C-9282-5E40D2E08794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96"/>
          <p:cNvSpPr txBox="1"/>
          <p:nvPr/>
        </p:nvSpPr>
        <p:spPr>
          <a:xfrm>
            <a:off x="731087" y="1235982"/>
            <a:ext cx="462084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Inscrever-se em um tópico</a:t>
            </a:r>
            <a:endParaRPr dirty="0"/>
          </a:p>
        </p:txBody>
      </p:sp>
      <p:sp>
        <p:nvSpPr>
          <p:cNvPr id="1301" name="Google Shape;1301;p96"/>
          <p:cNvSpPr txBox="1"/>
          <p:nvPr/>
        </p:nvSpPr>
        <p:spPr>
          <a:xfrm>
            <a:off x="731088" y="2509806"/>
            <a:ext cx="50400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Em seu navegador, navegue até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webhook.site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uma URL única e aleatória será gerada automaticamente. Ela poderá ser utilizada para testar e depurar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Webhooks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solicitações HTTP.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a URL e copie.</a:t>
            </a:r>
            <a:endParaRPr dirty="0"/>
          </a:p>
        </p:txBody>
      </p:sp>
      <p:grpSp>
        <p:nvGrpSpPr>
          <p:cNvPr id="1302" name="Google Shape;1302;p96"/>
          <p:cNvGrpSpPr/>
          <p:nvPr/>
        </p:nvGrpSpPr>
        <p:grpSpPr>
          <a:xfrm>
            <a:off x="6683433" y="2809702"/>
            <a:ext cx="6118900" cy="3484185"/>
            <a:chOff x="7200944" y="8258852"/>
            <a:chExt cx="5102930" cy="2831000"/>
          </a:xfrm>
        </p:grpSpPr>
        <p:sp>
          <p:nvSpPr>
            <p:cNvPr id="1303" name="Google Shape;1303;p96"/>
            <p:cNvSpPr/>
            <p:nvPr/>
          </p:nvSpPr>
          <p:spPr>
            <a:xfrm>
              <a:off x="7200944" y="8258852"/>
              <a:ext cx="5102930" cy="2831000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04" name="Google Shape;1304;p9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29609" y="8387517"/>
              <a:ext cx="4845600" cy="25736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5" name="Google Shape;1305;p9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107</a:t>
            </a:fld>
            <a:endParaRPr/>
          </a:p>
        </p:txBody>
      </p:sp>
      <p:sp>
        <p:nvSpPr>
          <p:cNvPr id="1306" name="Google Shape;1306;p96"/>
          <p:cNvSpPr txBox="1"/>
          <p:nvPr/>
        </p:nvSpPr>
        <p:spPr>
          <a:xfrm>
            <a:off x="707273" y="1524327"/>
            <a:ext cx="22645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9" name="Retângulo 8">
            <a:hlinkClick r:id="rId5" action="ppaction://hlinksldjump"/>
            <a:extLst>
              <a:ext uri="{FF2B5EF4-FFF2-40B4-BE49-F238E27FC236}">
                <a16:creationId xmlns:a16="http://schemas.microsoft.com/office/drawing/2014/main" id="{0A65B1C4-DBEB-FF54-D1EB-234FCD816248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97"/>
          <p:cNvSpPr txBox="1"/>
          <p:nvPr/>
        </p:nvSpPr>
        <p:spPr>
          <a:xfrm>
            <a:off x="731088" y="1235982"/>
            <a:ext cx="40426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Solicitando uma subscrição</a:t>
            </a:r>
            <a:endParaRPr dirty="0"/>
          </a:p>
        </p:txBody>
      </p:sp>
      <p:sp>
        <p:nvSpPr>
          <p:cNvPr id="1312" name="Google Shape;1312;p97"/>
          <p:cNvSpPr txBox="1"/>
          <p:nvPr/>
        </p:nvSpPr>
        <p:spPr>
          <a:xfrm>
            <a:off x="731088" y="2509806"/>
            <a:ext cx="504000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selecione a sua organização e vá até a página detalhes da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 Servers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clique no ícone editar.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página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 Server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cole a URL obtida na Etapa 1 no campo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Notification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Webhook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endpoint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97"/>
          <p:cNvSpPr/>
          <p:nvPr/>
        </p:nvSpPr>
        <p:spPr>
          <a:xfrm>
            <a:off x="7200944" y="2875703"/>
            <a:ext cx="5102930" cy="4005368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4" name="Google Shape;1314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8941" y="3009987"/>
            <a:ext cx="4846937" cy="37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9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108</a:t>
            </a:fld>
            <a:endParaRPr/>
          </a:p>
        </p:txBody>
      </p:sp>
      <p:sp>
        <p:nvSpPr>
          <p:cNvPr id="1316" name="Google Shape;1316;p97"/>
          <p:cNvSpPr txBox="1"/>
          <p:nvPr/>
        </p:nvSpPr>
        <p:spPr>
          <a:xfrm>
            <a:off x="707273" y="1524327"/>
            <a:ext cx="22914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8" name="Retângulo 7">
            <a:hlinkClick r:id="rId4" action="ppaction://hlinksldjump"/>
            <a:extLst>
              <a:ext uri="{FF2B5EF4-FFF2-40B4-BE49-F238E27FC236}">
                <a16:creationId xmlns:a16="http://schemas.microsoft.com/office/drawing/2014/main" id="{26302FE1-30E9-6D17-5401-947B3EC985FE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98"/>
          <p:cNvSpPr txBox="1"/>
          <p:nvPr/>
        </p:nvSpPr>
        <p:spPr>
          <a:xfrm>
            <a:off x="731088" y="1235982"/>
            <a:ext cx="448637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3: Confirmando uma subscrição</a:t>
            </a:r>
            <a:endParaRPr dirty="0"/>
          </a:p>
        </p:txBody>
      </p:sp>
      <p:sp>
        <p:nvSpPr>
          <p:cNvPr id="1322" name="Google Shape;1322;p98"/>
          <p:cNvSpPr txBox="1"/>
          <p:nvPr/>
        </p:nvSpPr>
        <p:spPr>
          <a:xfrm>
            <a:off x="731088" y="2509806"/>
            <a:ext cx="504000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 volta ao </a:t>
            </a:r>
            <a:r>
              <a:rPr lang="pt-BR" sz="1800" b="0" i="0" u="none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webhook.site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role para baixo e no campo de texto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Raw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e copie a URL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SubscribeURL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se subscrever no tópico.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Em uma nova aba do navegador, cole a URL obtida no passo anterior.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Pronto! A partir daqui, toda e qualquer modificação que ocorra no Diretório será notificada através de eventos.</a:t>
            </a:r>
            <a:endParaRPr dirty="0"/>
          </a:p>
        </p:txBody>
      </p:sp>
      <p:grpSp>
        <p:nvGrpSpPr>
          <p:cNvPr id="1323" name="Google Shape;1323;p98"/>
          <p:cNvGrpSpPr/>
          <p:nvPr/>
        </p:nvGrpSpPr>
        <p:grpSpPr>
          <a:xfrm>
            <a:off x="7169195" y="3522446"/>
            <a:ext cx="5102930" cy="2711882"/>
            <a:chOff x="7169195" y="3582005"/>
            <a:chExt cx="5102930" cy="2711882"/>
          </a:xfrm>
        </p:grpSpPr>
        <p:sp>
          <p:nvSpPr>
            <p:cNvPr id="1324" name="Google Shape;1324;p98"/>
            <p:cNvSpPr/>
            <p:nvPr/>
          </p:nvSpPr>
          <p:spPr>
            <a:xfrm>
              <a:off x="7169195" y="3582005"/>
              <a:ext cx="5102930" cy="2711882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25" name="Google Shape;1325;p98"/>
            <p:cNvPicPr preferRelativeResize="0"/>
            <p:nvPr/>
          </p:nvPicPr>
          <p:blipFill rotWithShape="1">
            <a:blip r:embed="rId3">
              <a:alphaModFix/>
            </a:blip>
            <a:srcRect t="4608"/>
            <a:stretch/>
          </p:blipFill>
          <p:spPr>
            <a:xfrm>
              <a:off x="7297860" y="3705225"/>
              <a:ext cx="4845600" cy="24654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6" name="Google Shape;1326;p9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109</a:t>
            </a:fld>
            <a:endParaRPr/>
          </a:p>
        </p:txBody>
      </p:sp>
      <p:sp>
        <p:nvSpPr>
          <p:cNvPr id="1327" name="Google Shape;1327;p98"/>
          <p:cNvSpPr txBox="1"/>
          <p:nvPr/>
        </p:nvSpPr>
        <p:spPr>
          <a:xfrm>
            <a:off x="707273" y="1524327"/>
            <a:ext cx="237210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9" name="Retângulo 8">
            <a:hlinkClick r:id="rId4" action="ppaction://hlinksldjump"/>
            <a:extLst>
              <a:ext uri="{FF2B5EF4-FFF2-40B4-BE49-F238E27FC236}">
                <a16:creationId xmlns:a16="http://schemas.microsoft.com/office/drawing/2014/main" id="{45EFD9C7-F485-CDA3-6B01-CA87482B3D93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"/>
          <p:cNvSpPr/>
          <p:nvPr/>
        </p:nvSpPr>
        <p:spPr>
          <a:xfrm>
            <a:off x="0" y="9036775"/>
            <a:ext cx="13003213" cy="720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80" name="Google Shape;180;p11"/>
          <p:cNvSpPr txBox="1"/>
          <p:nvPr/>
        </p:nvSpPr>
        <p:spPr>
          <a:xfrm>
            <a:off x="569781" y="923343"/>
            <a:ext cx="72026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TIPOS DE USUÁRIOS</a:t>
            </a:r>
            <a:endParaRPr/>
          </a:p>
        </p:txBody>
      </p:sp>
      <p:sp>
        <p:nvSpPr>
          <p:cNvPr id="181" name="Google Shape;181;p11"/>
          <p:cNvSpPr txBox="1"/>
          <p:nvPr/>
        </p:nvSpPr>
        <p:spPr>
          <a:xfrm>
            <a:off x="569781" y="9107415"/>
            <a:ext cx="1149601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Para obter mais detalhes sobre consulte </a:t>
            </a:r>
            <a:r>
              <a:rPr lang="pt-BR" sz="16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um usuário de domínio de autorização</a:t>
            </a:r>
            <a:r>
              <a:rPr lang="pt-BR" sz="16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pt-BR" sz="16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Poderes dos Usuários no Diretório</a:t>
            </a: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82" name="Google Shape;182;p11"/>
          <p:cNvSpPr txBox="1"/>
          <p:nvPr/>
        </p:nvSpPr>
        <p:spPr>
          <a:xfrm>
            <a:off x="569781" y="1958035"/>
            <a:ext cx="1183811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mostramos as diversas possibilidades suportadas de atribuições de função para um usuário cadastrado no Diretório.</a:t>
            </a:r>
            <a:endParaRPr/>
          </a:p>
        </p:txBody>
      </p:sp>
      <p:pic>
        <p:nvPicPr>
          <p:cNvPr id="183" name="Google Shape;183;p11" descr="Ícone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547" y="3145476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1"/>
          <p:cNvSpPr/>
          <p:nvPr/>
        </p:nvSpPr>
        <p:spPr>
          <a:xfrm>
            <a:off x="1613736" y="3145476"/>
            <a:ext cx="10806930" cy="900000"/>
          </a:xfrm>
          <a:prstGeom prst="roundRect">
            <a:avLst>
              <a:gd name="adj" fmla="val 50000"/>
            </a:avLst>
          </a:prstGeom>
          <a:solidFill>
            <a:srgbClr val="F5EEE5"/>
          </a:solidFill>
          <a:ln>
            <a:noFill/>
          </a:ln>
        </p:spPr>
        <p:txBody>
          <a:bodyPr spcFirstLastPara="1" wrap="square" lIns="2016000" tIns="0" rIns="1800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Diretório possibilita o cadastramento de usuários sem vínculos com nenhuma instituição. Esse tipo de usuário não tem nenhum acesso ou poder no Diretório. O cadastramento de um usuário relacionado a um participante, até que não seja feito o vinculo no Diretório, possui essas mesmas características.</a:t>
            </a:r>
            <a:endParaRPr/>
          </a:p>
        </p:txBody>
      </p:sp>
      <p:sp>
        <p:nvSpPr>
          <p:cNvPr id="185" name="Google Shape;185;p11"/>
          <p:cNvSpPr txBox="1"/>
          <p:nvPr/>
        </p:nvSpPr>
        <p:spPr>
          <a:xfrm>
            <a:off x="1845960" y="3480060"/>
            <a:ext cx="1584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Público</a:t>
            </a:r>
            <a:endParaRPr/>
          </a:p>
        </p:txBody>
      </p:sp>
      <p:cxnSp>
        <p:nvCxnSpPr>
          <p:cNvPr id="186" name="Google Shape;186;p11"/>
          <p:cNvCxnSpPr/>
          <p:nvPr/>
        </p:nvCxnSpPr>
        <p:spPr>
          <a:xfrm>
            <a:off x="3490977" y="3289476"/>
            <a:ext cx="0" cy="61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7" name="Google Shape;187;p11" descr="Ícone&#10;&#10;Descrição gerada automa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2547" y="4594717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1"/>
          <p:cNvSpPr/>
          <p:nvPr/>
        </p:nvSpPr>
        <p:spPr>
          <a:xfrm>
            <a:off x="1613736" y="4594717"/>
            <a:ext cx="10806930" cy="900000"/>
          </a:xfrm>
          <a:prstGeom prst="roundRect">
            <a:avLst>
              <a:gd name="adj" fmla="val 50000"/>
            </a:avLst>
          </a:prstGeom>
          <a:solidFill>
            <a:srgbClr val="F5EEE5"/>
          </a:solidFill>
          <a:ln>
            <a:noFill/>
          </a:ln>
        </p:spPr>
        <p:txBody>
          <a:bodyPr spcFirstLastPara="1" wrap="square" lIns="2016000" tIns="0" rIns="1800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Usuários com poderes de administração no Diretório, podendo realizar todas ações.</a:t>
            </a:r>
            <a:endParaRPr/>
          </a:p>
        </p:txBody>
      </p:sp>
      <p:sp>
        <p:nvSpPr>
          <p:cNvPr id="189" name="Google Shape;189;p11"/>
          <p:cNvSpPr txBox="1"/>
          <p:nvPr/>
        </p:nvSpPr>
        <p:spPr>
          <a:xfrm>
            <a:off x="1845960" y="4929301"/>
            <a:ext cx="1584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Administrativo</a:t>
            </a:r>
            <a:endParaRPr/>
          </a:p>
        </p:txBody>
      </p:sp>
      <p:cxnSp>
        <p:nvCxnSpPr>
          <p:cNvPr id="190" name="Google Shape;190;p11"/>
          <p:cNvCxnSpPr/>
          <p:nvPr/>
        </p:nvCxnSpPr>
        <p:spPr>
          <a:xfrm>
            <a:off x="3490977" y="4738717"/>
            <a:ext cx="0" cy="61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1" name="Google Shape;191;p11" descr="Ícone&#10;&#10;Descrição gerada automaticamen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2547" y="6043958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1"/>
          <p:cNvSpPr/>
          <p:nvPr/>
        </p:nvSpPr>
        <p:spPr>
          <a:xfrm>
            <a:off x="1613736" y="6043958"/>
            <a:ext cx="10806930" cy="900000"/>
          </a:xfrm>
          <a:prstGeom prst="roundRect">
            <a:avLst>
              <a:gd name="adj" fmla="val 50000"/>
            </a:avLst>
          </a:prstGeom>
          <a:solidFill>
            <a:srgbClr val="F5EEE5"/>
          </a:solidFill>
          <a:ln>
            <a:noFill/>
          </a:ln>
        </p:spPr>
        <p:txBody>
          <a:bodyPr spcFirstLastPara="1" wrap="square" lIns="2016000" tIns="0" rIns="1800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Usuários com poderes específicos no Diretório.</a:t>
            </a:r>
            <a:endParaRPr/>
          </a:p>
        </p:txBody>
      </p:sp>
      <p:sp>
        <p:nvSpPr>
          <p:cNvPr id="193" name="Google Shape;193;p11"/>
          <p:cNvSpPr txBox="1"/>
          <p:nvPr/>
        </p:nvSpPr>
        <p:spPr>
          <a:xfrm>
            <a:off x="1845960" y="6378542"/>
            <a:ext cx="1584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Operação</a:t>
            </a:r>
            <a:endParaRPr/>
          </a:p>
        </p:txBody>
      </p:sp>
      <p:cxnSp>
        <p:nvCxnSpPr>
          <p:cNvPr id="194" name="Google Shape;194;p11"/>
          <p:cNvCxnSpPr/>
          <p:nvPr/>
        </p:nvCxnSpPr>
        <p:spPr>
          <a:xfrm>
            <a:off x="3490977" y="6187958"/>
            <a:ext cx="0" cy="61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" name="Google Shape;195;p11" descr="Ícone&#10;&#10;Descrição gerada automa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2547" y="7493199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1"/>
          <p:cNvSpPr/>
          <p:nvPr/>
        </p:nvSpPr>
        <p:spPr>
          <a:xfrm>
            <a:off x="1613736" y="7493199"/>
            <a:ext cx="10806930" cy="900000"/>
          </a:xfrm>
          <a:prstGeom prst="roundRect">
            <a:avLst>
              <a:gd name="adj" fmla="val 50000"/>
            </a:avLst>
          </a:prstGeom>
          <a:solidFill>
            <a:srgbClr val="F5EEE5"/>
          </a:solidFill>
          <a:ln>
            <a:noFill/>
          </a:ln>
        </p:spPr>
        <p:txBody>
          <a:bodyPr spcFirstLastPara="1" wrap="square" lIns="2016000" tIns="0" rIns="1800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Usuários para gestão e operação das plataformas do ecossistema, como o Service Desk, Portal, Plataforma de Resolução de Disputas e Plataforma Centralizada (Ressarcimento).</a:t>
            </a:r>
            <a:endParaRPr/>
          </a:p>
        </p:txBody>
      </p:sp>
      <p:sp>
        <p:nvSpPr>
          <p:cNvPr id="197" name="Google Shape;197;p11"/>
          <p:cNvSpPr txBox="1"/>
          <p:nvPr/>
        </p:nvSpPr>
        <p:spPr>
          <a:xfrm>
            <a:off x="1845960" y="7827783"/>
            <a:ext cx="1584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Plataforma</a:t>
            </a:r>
            <a:endParaRPr/>
          </a:p>
        </p:txBody>
      </p:sp>
      <p:cxnSp>
        <p:nvCxnSpPr>
          <p:cNvPr id="198" name="Google Shape;198;p11"/>
          <p:cNvCxnSpPr/>
          <p:nvPr/>
        </p:nvCxnSpPr>
        <p:spPr>
          <a:xfrm>
            <a:off x="3490977" y="7637199"/>
            <a:ext cx="0" cy="61200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Retângulo 22">
            <a:hlinkClick r:id="rId9" action="ppaction://hlinksldjump"/>
            <a:extLst>
              <a:ext uri="{FF2B5EF4-FFF2-40B4-BE49-F238E27FC236}">
                <a16:creationId xmlns:a16="http://schemas.microsoft.com/office/drawing/2014/main" id="{45BB1B72-1935-E984-FA4D-32D41E30AD7A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99"/>
          <p:cNvSpPr txBox="1"/>
          <p:nvPr/>
        </p:nvSpPr>
        <p:spPr>
          <a:xfrm>
            <a:off x="731087" y="1235982"/>
            <a:ext cx="50399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4: Analisando um evento de notificação</a:t>
            </a:r>
            <a:endParaRPr dirty="0"/>
          </a:p>
        </p:txBody>
      </p:sp>
      <p:sp>
        <p:nvSpPr>
          <p:cNvPr id="1333" name="Google Shape;1333;p99"/>
          <p:cNvSpPr txBox="1"/>
          <p:nvPr/>
        </p:nvSpPr>
        <p:spPr>
          <a:xfrm>
            <a:off x="731088" y="2509806"/>
            <a:ext cx="5040000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selecione a sua organização e vá até a página detalhes da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clique no ícone editar.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Details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vá até o campo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digite qualquer valor e clique no botão Salvar.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Neste momento, o Diretório irá enviar uma notificação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 volta ao </a:t>
            </a:r>
            <a:r>
              <a:rPr lang="pt-BR" sz="1800" b="0" i="0" u="none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webhook.site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primeiro evento que surge na lista a esquerda da tela.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Role a tela para baixo e no campo de texto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Raw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Context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localize o novo valor adicionado no atributo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grpSp>
        <p:nvGrpSpPr>
          <p:cNvPr id="1334" name="Google Shape;1334;p99"/>
          <p:cNvGrpSpPr/>
          <p:nvPr/>
        </p:nvGrpSpPr>
        <p:grpSpPr>
          <a:xfrm>
            <a:off x="7169195" y="3524388"/>
            <a:ext cx="5102930" cy="2707998"/>
            <a:chOff x="7169195" y="3585889"/>
            <a:chExt cx="5102930" cy="2707998"/>
          </a:xfrm>
        </p:grpSpPr>
        <p:sp>
          <p:nvSpPr>
            <p:cNvPr id="1335" name="Google Shape;1335;p99"/>
            <p:cNvSpPr/>
            <p:nvPr/>
          </p:nvSpPr>
          <p:spPr>
            <a:xfrm>
              <a:off x="7169195" y="3585889"/>
              <a:ext cx="5102930" cy="2707998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36" name="Google Shape;1336;p99"/>
            <p:cNvPicPr preferRelativeResize="0"/>
            <p:nvPr/>
          </p:nvPicPr>
          <p:blipFill rotWithShape="1">
            <a:blip r:embed="rId3">
              <a:alphaModFix/>
            </a:blip>
            <a:srcRect t="4709"/>
            <a:stretch/>
          </p:blipFill>
          <p:spPr>
            <a:xfrm>
              <a:off x="7297860" y="3695700"/>
              <a:ext cx="4845600" cy="2488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7" name="Google Shape;1337;p9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110</a:t>
            </a:fld>
            <a:endParaRPr/>
          </a:p>
        </p:txBody>
      </p:sp>
      <p:sp>
        <p:nvSpPr>
          <p:cNvPr id="1338" name="Google Shape;1338;p99"/>
          <p:cNvSpPr txBox="1"/>
          <p:nvPr/>
        </p:nvSpPr>
        <p:spPr>
          <a:xfrm>
            <a:off x="707273" y="1524327"/>
            <a:ext cx="24393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9" name="Retângulo 8">
            <a:hlinkClick r:id="rId4" action="ppaction://hlinksldjump"/>
            <a:extLst>
              <a:ext uri="{FF2B5EF4-FFF2-40B4-BE49-F238E27FC236}">
                <a16:creationId xmlns:a16="http://schemas.microsoft.com/office/drawing/2014/main" id="{7C6CB898-B885-D5EB-128D-B3881C44EB0C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00"/>
          <p:cNvSpPr txBox="1"/>
          <p:nvPr/>
        </p:nvSpPr>
        <p:spPr>
          <a:xfrm>
            <a:off x="855827" y="4371855"/>
            <a:ext cx="11209967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Obtendo um token de acesso para as APIs do Diretório</a:t>
            </a:r>
            <a:endParaRPr/>
          </a:p>
        </p:txBody>
      </p:sp>
      <p:sp>
        <p:nvSpPr>
          <p:cNvPr id="1344" name="Google Shape;1344;p100"/>
          <p:cNvSpPr txBox="1"/>
          <p:nvPr/>
        </p:nvSpPr>
        <p:spPr>
          <a:xfrm>
            <a:off x="887577" y="3661370"/>
            <a:ext cx="79330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17.</a:t>
            </a:r>
            <a:endParaRPr dirty="0"/>
          </a:p>
        </p:txBody>
      </p:sp>
      <p:sp>
        <p:nvSpPr>
          <p:cNvPr id="1345" name="Google Shape;1345;p100"/>
          <p:cNvSpPr txBox="1"/>
          <p:nvPr/>
        </p:nvSpPr>
        <p:spPr>
          <a:xfrm>
            <a:off x="6289697" y="6457463"/>
            <a:ext cx="602295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acessar as APIs do Diretório do Open Finance, você precisará de um token de acesso. Esta seção descreve as etapas necessárias para adquirir tokens de acesso.</a:t>
            </a:r>
            <a:endParaRPr/>
          </a:p>
        </p:txBody>
      </p:sp>
      <p:sp>
        <p:nvSpPr>
          <p:cNvPr id="1346" name="Google Shape;1346;p10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111</a:t>
            </a:fld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E35D0E82-E3F8-94D8-F72A-94F92FB6D24C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01"/>
          <p:cNvSpPr txBox="1"/>
          <p:nvPr/>
        </p:nvSpPr>
        <p:spPr>
          <a:xfrm>
            <a:off x="731088" y="1235982"/>
            <a:ext cx="44034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Localizando o identificador do cliente</a:t>
            </a:r>
            <a:endParaRPr/>
          </a:p>
        </p:txBody>
      </p:sp>
      <p:sp>
        <p:nvSpPr>
          <p:cNvPr id="1352" name="Google Shape;1352;p101"/>
          <p:cNvSpPr txBox="1"/>
          <p:nvPr/>
        </p:nvSpPr>
        <p:spPr>
          <a:xfrm>
            <a:off x="731088" y="1734394"/>
            <a:ext cx="21838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353" name="Google Shape;1353;p101"/>
          <p:cNvSpPr txBox="1"/>
          <p:nvPr/>
        </p:nvSpPr>
        <p:spPr>
          <a:xfrm>
            <a:off x="731088" y="2509806"/>
            <a:ext cx="5040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criado uma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um Software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Statements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Vá até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acesse o artefato criado anteriormente clicando no símbolo do lápis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Details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localize o campo CLIENT ID, selecione e copie o valor.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10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112</a:t>
            </a:fld>
            <a:endParaRPr/>
          </a:p>
        </p:txBody>
      </p:sp>
      <p:sp>
        <p:nvSpPr>
          <p:cNvPr id="1355" name="Google Shape;1355;p101"/>
          <p:cNvSpPr/>
          <p:nvPr/>
        </p:nvSpPr>
        <p:spPr>
          <a:xfrm>
            <a:off x="7200943" y="3164657"/>
            <a:ext cx="5119393" cy="3717407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6" name="Google Shape;1356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8745" y="3341119"/>
            <a:ext cx="4647328" cy="31924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tângulo 7">
            <a:hlinkClick r:id="rId5" action="ppaction://hlinksldjump"/>
            <a:extLst>
              <a:ext uri="{FF2B5EF4-FFF2-40B4-BE49-F238E27FC236}">
                <a16:creationId xmlns:a16="http://schemas.microsoft.com/office/drawing/2014/main" id="{DC38177B-936A-844F-8F0E-23A8014B690E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02"/>
          <p:cNvSpPr txBox="1"/>
          <p:nvPr/>
        </p:nvSpPr>
        <p:spPr>
          <a:xfrm>
            <a:off x="731088" y="1235983"/>
            <a:ext cx="5494900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Localizando a URI de token no Diretório</a:t>
            </a:r>
            <a:endParaRPr dirty="0"/>
          </a:p>
        </p:txBody>
      </p:sp>
      <p:sp>
        <p:nvSpPr>
          <p:cNvPr id="1362" name="Google Shape;1362;p102"/>
          <p:cNvSpPr txBox="1"/>
          <p:nvPr/>
        </p:nvSpPr>
        <p:spPr>
          <a:xfrm>
            <a:off x="731088" y="1734394"/>
            <a:ext cx="214350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363" name="Google Shape;1363;p102"/>
          <p:cNvSpPr txBox="1"/>
          <p:nvPr/>
        </p:nvSpPr>
        <p:spPr>
          <a:xfrm>
            <a:off x="731088" y="2509806"/>
            <a:ext cx="5040000" cy="390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navegador, acesse a URI de descoberta de conexão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OpenID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de acordo com o ambiente utilizado: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Sandbox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https://auth.sandbox.directory.openbankingbrasil.org.br/.well-known/openid-configuration</a:t>
            </a:r>
            <a:endParaRPr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0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Produção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https://auth.directory.openbankingbrasil.org.br/.well-known/openid-configuration</a:t>
            </a:r>
            <a:endParaRPr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AutoNum type="arabicPeriod" startAt="2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Localize 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endpoint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de token que será utilizado para trocar as credenciais de autenticação para tokens de acesso.</a:t>
            </a:r>
            <a:endParaRPr dirty="0"/>
          </a:p>
        </p:txBody>
      </p:sp>
      <p:sp>
        <p:nvSpPr>
          <p:cNvPr id="1364" name="Google Shape;1364;p10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113</a:t>
            </a:fld>
            <a:endParaRPr/>
          </a:p>
        </p:txBody>
      </p:sp>
      <p:grpSp>
        <p:nvGrpSpPr>
          <p:cNvPr id="1365" name="Google Shape;1365;p102"/>
          <p:cNvGrpSpPr/>
          <p:nvPr/>
        </p:nvGrpSpPr>
        <p:grpSpPr>
          <a:xfrm>
            <a:off x="7200944" y="3011431"/>
            <a:ext cx="5102930" cy="3733913"/>
            <a:chOff x="7200944" y="1547126"/>
            <a:chExt cx="5102930" cy="3733913"/>
          </a:xfrm>
        </p:grpSpPr>
        <p:sp>
          <p:nvSpPr>
            <p:cNvPr id="1366" name="Google Shape;1366;p102"/>
            <p:cNvSpPr/>
            <p:nvPr/>
          </p:nvSpPr>
          <p:spPr>
            <a:xfrm>
              <a:off x="7200944" y="1547126"/>
              <a:ext cx="5102930" cy="3733913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7" name="Google Shape;1367;p10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329609" y="1675791"/>
              <a:ext cx="4845600" cy="3476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tângulo 8">
            <a:hlinkClick r:id="rId6" action="ppaction://hlinksldjump"/>
            <a:extLst>
              <a:ext uri="{FF2B5EF4-FFF2-40B4-BE49-F238E27FC236}">
                <a16:creationId xmlns:a16="http://schemas.microsoft.com/office/drawing/2014/main" id="{5AA2B874-9705-7AFA-ED1F-6E0FEFBF395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03"/>
          <p:cNvSpPr txBox="1"/>
          <p:nvPr/>
        </p:nvSpPr>
        <p:spPr>
          <a:xfrm>
            <a:off x="731088" y="1235982"/>
            <a:ext cx="553524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3: Adicionando certificados SSL por domínio</a:t>
            </a:r>
            <a:endParaRPr dirty="0"/>
          </a:p>
        </p:txBody>
      </p:sp>
      <p:sp>
        <p:nvSpPr>
          <p:cNvPr id="1373" name="Google Shape;1373;p103"/>
          <p:cNvSpPr txBox="1"/>
          <p:nvPr/>
        </p:nvSpPr>
        <p:spPr>
          <a:xfrm>
            <a:off x="731088" y="2509806"/>
            <a:ext cx="5040000" cy="604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criado uma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uma solicitação de Assinatura de Certificado (CSR)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fins ilustrativos será utilizado o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Postman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acessar as APIs do Diretório do Open Finance. Assim, no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Postman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em seguida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Settings.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Settings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selecione o menu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clique no link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Certificate.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aba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Host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insira um dos valores descritos a seguir de acordo com o ambiente utilizado: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Sandbox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matls-auth.sandbox.directory.openbankingbrasil.org.br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Produção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matls-auth.directory.openbankingbrasil.org.br</a:t>
            </a: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10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114</a:t>
            </a:fld>
            <a:endParaRPr/>
          </a:p>
        </p:txBody>
      </p:sp>
      <p:sp>
        <p:nvSpPr>
          <p:cNvPr id="1375" name="Google Shape;1375;p103"/>
          <p:cNvSpPr/>
          <p:nvPr/>
        </p:nvSpPr>
        <p:spPr>
          <a:xfrm>
            <a:off x="7200944" y="5174296"/>
            <a:ext cx="5102930" cy="3035353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6" name="Google Shape;1376;p103"/>
          <p:cNvGrpSpPr/>
          <p:nvPr/>
        </p:nvGrpSpPr>
        <p:grpSpPr>
          <a:xfrm>
            <a:off x="7200944" y="1547126"/>
            <a:ext cx="5102930" cy="2997898"/>
            <a:chOff x="7200944" y="935248"/>
            <a:chExt cx="5102930" cy="2997898"/>
          </a:xfrm>
        </p:grpSpPr>
        <p:sp>
          <p:nvSpPr>
            <p:cNvPr id="1377" name="Google Shape;1377;p103"/>
            <p:cNvSpPr/>
            <p:nvPr/>
          </p:nvSpPr>
          <p:spPr>
            <a:xfrm>
              <a:off x="7200944" y="935248"/>
              <a:ext cx="5102930" cy="2997898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78" name="Google Shape;1378;p10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328144" y="1063913"/>
              <a:ext cx="4845600" cy="27405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79" name="Google Shape;1379;p1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29609" y="5304265"/>
            <a:ext cx="4845600" cy="2775414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103"/>
          <p:cNvSpPr txBox="1"/>
          <p:nvPr/>
        </p:nvSpPr>
        <p:spPr>
          <a:xfrm>
            <a:off x="707272" y="1524327"/>
            <a:ext cx="238555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1" name="Retângulo 10">
            <a:hlinkClick r:id="rId7" action="ppaction://hlinksldjump"/>
            <a:extLst>
              <a:ext uri="{FF2B5EF4-FFF2-40B4-BE49-F238E27FC236}">
                <a16:creationId xmlns:a16="http://schemas.microsoft.com/office/drawing/2014/main" id="{145BE448-F622-1E66-7B6E-0B61A1726606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hlinkClick r:id="rId7" action="ppaction://hlinksldjump"/>
            <a:extLst>
              <a:ext uri="{FF2B5EF4-FFF2-40B4-BE49-F238E27FC236}">
                <a16:creationId xmlns:a16="http://schemas.microsoft.com/office/drawing/2014/main" id="{B26A42CE-5AC7-2B5D-7BBB-985C7DE8A73D}"/>
              </a:ext>
            </a:extLst>
          </p:cNvPr>
          <p:cNvSpPr/>
          <p:nvPr/>
        </p:nvSpPr>
        <p:spPr>
          <a:xfrm>
            <a:off x="12218194" y="15240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04"/>
          <p:cNvSpPr txBox="1"/>
          <p:nvPr/>
        </p:nvSpPr>
        <p:spPr>
          <a:xfrm>
            <a:off x="707273" y="1524327"/>
            <a:ext cx="22779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386" name="Google Shape;1386;p104"/>
          <p:cNvSpPr txBox="1"/>
          <p:nvPr/>
        </p:nvSpPr>
        <p:spPr>
          <a:xfrm>
            <a:off x="731088" y="2509806"/>
            <a:ext cx="50400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Em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CRT file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file,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localize o &lt;arquivo&gt;.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pem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obtido na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uma solicitação de Assinatura de Certificado (CSR)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passo seguinte,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KEY File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localize o &lt;arquivo&gt;.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criado no processo de geração de chaves na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uma solicitação de Assinatura de Certificado (CSR)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387" name="Google Shape;1387;p10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115</a:t>
            </a:fld>
            <a:endParaRPr/>
          </a:p>
        </p:txBody>
      </p:sp>
      <p:grpSp>
        <p:nvGrpSpPr>
          <p:cNvPr id="1388" name="Google Shape;1388;p104"/>
          <p:cNvGrpSpPr/>
          <p:nvPr/>
        </p:nvGrpSpPr>
        <p:grpSpPr>
          <a:xfrm>
            <a:off x="7200944" y="3368515"/>
            <a:ext cx="5102930" cy="3019744"/>
            <a:chOff x="7200944" y="5174297"/>
            <a:chExt cx="5102930" cy="3019744"/>
          </a:xfrm>
        </p:grpSpPr>
        <p:sp>
          <p:nvSpPr>
            <p:cNvPr id="1389" name="Google Shape;1389;p104"/>
            <p:cNvSpPr/>
            <p:nvPr/>
          </p:nvSpPr>
          <p:spPr>
            <a:xfrm>
              <a:off x="7200944" y="5174297"/>
              <a:ext cx="5102930" cy="3019744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0" name="Google Shape;1390;p10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29609" y="5304265"/>
              <a:ext cx="4845600" cy="27598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1" name="Google Shape;1391;p104"/>
          <p:cNvSpPr txBox="1"/>
          <p:nvPr/>
        </p:nvSpPr>
        <p:spPr>
          <a:xfrm>
            <a:off x="731087" y="1235982"/>
            <a:ext cx="548145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3: Adicionando certificados SSL por domínio</a:t>
            </a:r>
            <a:endParaRPr dirty="0"/>
          </a:p>
        </p:txBody>
      </p:sp>
      <p:sp>
        <p:nvSpPr>
          <p:cNvPr id="9" name="Retângulo 8">
            <a:hlinkClick r:id="rId5" action="ppaction://hlinksldjump"/>
            <a:extLst>
              <a:ext uri="{FF2B5EF4-FFF2-40B4-BE49-F238E27FC236}">
                <a16:creationId xmlns:a16="http://schemas.microsoft.com/office/drawing/2014/main" id="{60641CC4-AA03-F8F2-232E-56CE10964B92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05"/>
          <p:cNvSpPr txBox="1"/>
          <p:nvPr/>
        </p:nvSpPr>
        <p:spPr>
          <a:xfrm>
            <a:off x="731087" y="1235982"/>
            <a:ext cx="45939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4: Obtendo um token de acesso</a:t>
            </a:r>
            <a:endParaRPr dirty="0"/>
          </a:p>
        </p:txBody>
      </p:sp>
      <p:sp>
        <p:nvSpPr>
          <p:cNvPr id="1397" name="Google Shape;1397;p105"/>
          <p:cNvSpPr txBox="1"/>
          <p:nvPr/>
        </p:nvSpPr>
        <p:spPr>
          <a:xfrm>
            <a:off x="699338" y="2208715"/>
            <a:ext cx="5444787" cy="755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 adicionar uma nova requisição a uma coleção, abra uma nova aba e salve a partir daí, ou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à esquerda do 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Postman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clique em ‘...’ na coleção e escolha 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 Você também pode criar uma solicitação clicando no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File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&gt; 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New,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em seguida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campo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URL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digite o valor obtido da URI de token mencionado na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etapa 2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Defina o tipo da operação para POST.</a:t>
            </a: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Vá para a guia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selecione o botão de opção ‘x-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www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form-urlencoded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’.</a:t>
            </a: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Insira os parâmetros como descritos a seguir: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</a:pPr>
            <a:endParaRPr lang="pt-BR" sz="1800" dirty="0"/>
          </a:p>
          <a:p>
            <a:pPr lvl="5">
              <a:buClr>
                <a:srgbClr val="727272"/>
              </a:buClr>
              <a:buSzPts val="1800"/>
            </a:pP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client_id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= &lt;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valor obtido no CLIENT ID na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etapa 1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grant_type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client_credentials</a:t>
            </a:r>
            <a:b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directory:software</a:t>
            </a: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Uma vez que todos os parâmetros e valores estejam preenchidos, 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e copie o valor retornado no atributo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access_token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/>
          </a:p>
        </p:txBody>
      </p:sp>
      <p:sp>
        <p:nvSpPr>
          <p:cNvPr id="1398" name="Google Shape;1398;p10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116</a:t>
            </a:fld>
            <a:endParaRPr/>
          </a:p>
        </p:txBody>
      </p:sp>
      <p:grpSp>
        <p:nvGrpSpPr>
          <p:cNvPr id="1399" name="Google Shape;1399;p105"/>
          <p:cNvGrpSpPr/>
          <p:nvPr/>
        </p:nvGrpSpPr>
        <p:grpSpPr>
          <a:xfrm>
            <a:off x="7200944" y="3455997"/>
            <a:ext cx="5102930" cy="2844780"/>
            <a:chOff x="7200944" y="3011432"/>
            <a:chExt cx="5102930" cy="2844780"/>
          </a:xfrm>
        </p:grpSpPr>
        <p:sp>
          <p:nvSpPr>
            <p:cNvPr id="1400" name="Google Shape;1400;p105"/>
            <p:cNvSpPr/>
            <p:nvPr/>
          </p:nvSpPr>
          <p:spPr>
            <a:xfrm>
              <a:off x="7200944" y="3011432"/>
              <a:ext cx="5102930" cy="2844780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01" name="Google Shape;1401;p10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329609" y="3148563"/>
              <a:ext cx="4845600" cy="25705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2" name="Google Shape;1402;p105"/>
          <p:cNvSpPr txBox="1"/>
          <p:nvPr/>
        </p:nvSpPr>
        <p:spPr>
          <a:xfrm>
            <a:off x="707273" y="1524327"/>
            <a:ext cx="23048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9" name="Retângulo 8">
            <a:hlinkClick r:id="rId6" action="ppaction://hlinksldjump"/>
            <a:extLst>
              <a:ext uri="{FF2B5EF4-FFF2-40B4-BE49-F238E27FC236}">
                <a16:creationId xmlns:a16="http://schemas.microsoft.com/office/drawing/2014/main" id="{95FA880D-BC75-8671-056F-36FD8E223D67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06"/>
          <p:cNvSpPr txBox="1"/>
          <p:nvPr/>
        </p:nvSpPr>
        <p:spPr>
          <a:xfrm>
            <a:off x="855827" y="4371855"/>
            <a:ext cx="1120996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Listando as organizações cadastradas no Diretório via API</a:t>
            </a:r>
            <a:endParaRPr/>
          </a:p>
        </p:txBody>
      </p:sp>
      <p:sp>
        <p:nvSpPr>
          <p:cNvPr id="1408" name="Google Shape;1408;p106"/>
          <p:cNvSpPr txBox="1"/>
          <p:nvPr/>
        </p:nvSpPr>
        <p:spPr>
          <a:xfrm>
            <a:off x="887577" y="3661370"/>
            <a:ext cx="75296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18.</a:t>
            </a:r>
            <a:endParaRPr dirty="0"/>
          </a:p>
        </p:txBody>
      </p:sp>
      <p:sp>
        <p:nvSpPr>
          <p:cNvPr id="1409" name="Google Shape;1409;p106"/>
          <p:cNvSpPr txBox="1"/>
          <p:nvPr/>
        </p:nvSpPr>
        <p:spPr>
          <a:xfrm>
            <a:off x="6289697" y="6457463"/>
            <a:ext cx="602295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acessar a API Organisations no Diretório, você precisará de um token de acesso. Esta seção descreve as etapas necessárias para listar e visualizar os detalhes das organizações cadastradas no Diretório.</a:t>
            </a:r>
            <a:endParaRPr/>
          </a:p>
        </p:txBody>
      </p:sp>
      <p:sp>
        <p:nvSpPr>
          <p:cNvPr id="1410" name="Google Shape;1410;p10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117</a:t>
            </a:fld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AE1B0C44-0F95-CCAD-1AC6-8D8603CF870F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07"/>
          <p:cNvSpPr txBox="1"/>
          <p:nvPr/>
        </p:nvSpPr>
        <p:spPr>
          <a:xfrm>
            <a:off x="731088" y="1235982"/>
            <a:ext cx="48359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Obtendo detalhes das organizações</a:t>
            </a:r>
            <a:endParaRPr dirty="0"/>
          </a:p>
        </p:txBody>
      </p:sp>
      <p:sp>
        <p:nvSpPr>
          <p:cNvPr id="1416" name="Google Shape;1416;p107"/>
          <p:cNvSpPr txBox="1"/>
          <p:nvPr/>
        </p:nvSpPr>
        <p:spPr>
          <a:xfrm>
            <a:off x="731088" y="2509806"/>
            <a:ext cx="5040000" cy="715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um token de acesso. Veja mais detalhes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Obtendo um token de acesso para acessar as APIs do Diretório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fins ilustrativos será utilizado o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Postman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acessar as APIs do Diretório do Open Finance. Assim, para adicionar uma nova requisição a uma coleção, abra uma nova aba e salve a partir daí, ou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à esquerda do 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Postman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clique em ‘...’ na coleção e escolha 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 Você também pode criar uma solicitação clicando no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File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&gt; 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New,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em seguida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campo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URL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insira um dos valores descritos a seguir de acordo com o ambiente utilizado:</a:t>
            </a:r>
            <a:endParaRPr dirty="0"/>
          </a:p>
          <a:p>
            <a:pPr marL="34163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Sandbox</a:t>
            </a:r>
            <a:endParaRPr dirty="0"/>
          </a:p>
          <a:p>
            <a:pPr marL="34163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https://matls-auth.sandbox.directory.openbankingbrasil.org.br/organisations</a:t>
            </a:r>
            <a:endParaRPr dirty="0"/>
          </a:p>
          <a:p>
            <a:pPr marL="34163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Produção</a:t>
            </a:r>
            <a:endParaRPr dirty="0"/>
          </a:p>
          <a:p>
            <a:pPr marL="34163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https://matls-auth.directory.openbankingbrasil.org.br/organisations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10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118</a:t>
            </a:fld>
            <a:endParaRPr/>
          </a:p>
        </p:txBody>
      </p:sp>
      <p:grpSp>
        <p:nvGrpSpPr>
          <p:cNvPr id="1418" name="Google Shape;1418;p107"/>
          <p:cNvGrpSpPr/>
          <p:nvPr/>
        </p:nvGrpSpPr>
        <p:grpSpPr>
          <a:xfrm>
            <a:off x="7200944" y="3184979"/>
            <a:ext cx="5102930" cy="3386817"/>
            <a:chOff x="7200944" y="3341119"/>
            <a:chExt cx="5102930" cy="3386817"/>
          </a:xfrm>
        </p:grpSpPr>
        <p:sp>
          <p:nvSpPr>
            <p:cNvPr id="1419" name="Google Shape;1419;p107"/>
            <p:cNvSpPr/>
            <p:nvPr/>
          </p:nvSpPr>
          <p:spPr>
            <a:xfrm>
              <a:off x="7200944" y="3341119"/>
              <a:ext cx="5102930" cy="3386817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20" name="Google Shape;1420;p107"/>
            <p:cNvPicPr preferRelativeResize="0"/>
            <p:nvPr/>
          </p:nvPicPr>
          <p:blipFill rotWithShape="1">
            <a:blip r:embed="rId5">
              <a:alphaModFix/>
            </a:blip>
            <a:srcRect t="273"/>
            <a:stretch/>
          </p:blipFill>
          <p:spPr>
            <a:xfrm>
              <a:off x="7329609" y="3469783"/>
              <a:ext cx="4845600" cy="31294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1" name="Google Shape;1421;p107"/>
          <p:cNvSpPr txBox="1"/>
          <p:nvPr/>
        </p:nvSpPr>
        <p:spPr>
          <a:xfrm>
            <a:off x="707273" y="1524327"/>
            <a:ext cx="21838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9" name="Retângulo 8">
            <a:hlinkClick r:id="rId6" action="ppaction://hlinksldjump"/>
            <a:extLst>
              <a:ext uri="{FF2B5EF4-FFF2-40B4-BE49-F238E27FC236}">
                <a16:creationId xmlns:a16="http://schemas.microsoft.com/office/drawing/2014/main" id="{79108FCB-5CE3-1C4D-066F-1E9CE8152E48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108"/>
          <p:cNvSpPr txBox="1"/>
          <p:nvPr/>
        </p:nvSpPr>
        <p:spPr>
          <a:xfrm>
            <a:off x="731088" y="2509806"/>
            <a:ext cx="5040000" cy="664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Defina o tipo da operação para GET.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Vá para a guia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na caixa de seleção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selecione a opção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Bearer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coluna ao lado, 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cole 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access_token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obtido na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Obtendo um token de acesso para acessar as APIs do Diretório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Uma vez que todos os valores estejam preenchidos, 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Você verá a resposta de dados JSON do servidor no painel inferior.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Para localizar uma organização mãe que pertença a um conglomerado, você poderá percorrer na lista de resposta de dados JSON do servidor, capturando o identificador no atributo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ParentOrganisationReference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das organizações filhas e localizar o mesmo ID na organização cujo o atributo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RegistrationId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contenha este mesmo valor. </a:t>
            </a:r>
            <a:endParaRPr dirty="0"/>
          </a:p>
        </p:txBody>
      </p:sp>
      <p:sp>
        <p:nvSpPr>
          <p:cNvPr id="1427" name="Google Shape;1427;p10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119</a:t>
            </a:fld>
            <a:endParaRPr/>
          </a:p>
        </p:txBody>
      </p:sp>
      <p:grpSp>
        <p:nvGrpSpPr>
          <p:cNvPr id="1428" name="Google Shape;1428;p108"/>
          <p:cNvGrpSpPr/>
          <p:nvPr/>
        </p:nvGrpSpPr>
        <p:grpSpPr>
          <a:xfrm>
            <a:off x="7200944" y="3187755"/>
            <a:ext cx="5102930" cy="3381265"/>
            <a:chOff x="7200944" y="3341119"/>
            <a:chExt cx="5102930" cy="3381265"/>
          </a:xfrm>
        </p:grpSpPr>
        <p:sp>
          <p:nvSpPr>
            <p:cNvPr id="1429" name="Google Shape;1429;p108"/>
            <p:cNvSpPr/>
            <p:nvPr/>
          </p:nvSpPr>
          <p:spPr>
            <a:xfrm>
              <a:off x="7200944" y="3341119"/>
              <a:ext cx="5102930" cy="3381265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0" name="Google Shape;1430;p1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29609" y="3469783"/>
              <a:ext cx="4845600" cy="31239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1" name="Google Shape;1431;p108"/>
          <p:cNvSpPr txBox="1"/>
          <p:nvPr/>
        </p:nvSpPr>
        <p:spPr>
          <a:xfrm>
            <a:off x="731087" y="1235982"/>
            <a:ext cx="484944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Obtendo detalhes das organizações</a:t>
            </a:r>
            <a:endParaRPr dirty="0"/>
          </a:p>
        </p:txBody>
      </p:sp>
      <p:sp>
        <p:nvSpPr>
          <p:cNvPr id="1432" name="Google Shape;1432;p108"/>
          <p:cNvSpPr txBox="1"/>
          <p:nvPr/>
        </p:nvSpPr>
        <p:spPr>
          <a:xfrm>
            <a:off x="707273" y="1524327"/>
            <a:ext cx="22107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9" name="Retângulo 8">
            <a:hlinkClick r:id="rId5" action="ppaction://hlinksldjump"/>
            <a:extLst>
              <a:ext uri="{FF2B5EF4-FFF2-40B4-BE49-F238E27FC236}">
                <a16:creationId xmlns:a16="http://schemas.microsoft.com/office/drawing/2014/main" id="{20863A7C-9235-C0B9-FAFC-BD682D1D2BAC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204" name="Google Shape;204;p12"/>
          <p:cNvSpPr txBox="1"/>
          <p:nvPr/>
        </p:nvSpPr>
        <p:spPr>
          <a:xfrm>
            <a:off x="569781" y="923343"/>
            <a:ext cx="867048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RELAÇÃO ORGANIZAÇÃO X MARCAS</a:t>
            </a:r>
            <a:endParaRPr dirty="0"/>
          </a:p>
        </p:txBody>
      </p:sp>
      <p:sp>
        <p:nvSpPr>
          <p:cNvPr id="205" name="Google Shape;205;p12"/>
          <p:cNvSpPr txBox="1"/>
          <p:nvPr/>
        </p:nvSpPr>
        <p:spPr>
          <a:xfrm>
            <a:off x="569781" y="1958035"/>
            <a:ext cx="5854158" cy="7017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mostramos as diversas possibilidades suportadas para se realizar cadastros de organizações no Diretório. Assim, </a:t>
            </a:r>
            <a:r>
              <a:rPr lang="pt-BR" sz="1900" b="1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uma organização pode ser cadastrada de forma independente ou pertencente a um conglomerado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. Já as marcas são uma forma mais amigável, democrática e fácil para identificação das instituições participantes. </a:t>
            </a:r>
            <a:r>
              <a:rPr lang="pt-BR" sz="1900" b="1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Uma Marca de um conglomerado pode estar correlacionada a mais de uma Instituição Participante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, assim</a:t>
            </a:r>
            <a:br>
              <a:rPr lang="pt-BR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como uma Instituição Participante pode estar</a:t>
            </a:r>
            <a:br>
              <a:rPr lang="pt-BR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correlacionada a mais de uma marca.</a:t>
            </a:r>
            <a:endParaRPr sz="19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Importante: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a Marca cadastrada no diretório será a mesma apresentada para escolha do usuário na Jornada de Compartilhamento de Dados e Iniciação de Pagamentos. As Instituições Participantes (ou organizações) também serão apresentadas em tela, apenas em caráter informativo. Para maiores detalhes, consulte o Guia de Experiência do Usuário.</a:t>
            </a:r>
            <a:endParaRPr sz="19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Para obter mais detalhes sobre como cadastrar uma marca veja a seção </a:t>
            </a:r>
            <a:r>
              <a:rPr lang="pt-BR" sz="19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um Authorisation Server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9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12"/>
          <p:cNvGrpSpPr/>
          <p:nvPr/>
        </p:nvGrpSpPr>
        <p:grpSpPr>
          <a:xfrm>
            <a:off x="6579275" y="1641821"/>
            <a:ext cx="6016979" cy="7407739"/>
            <a:chOff x="6501605" y="2072195"/>
            <a:chExt cx="6016979" cy="7407739"/>
          </a:xfrm>
        </p:grpSpPr>
        <p:sp>
          <p:nvSpPr>
            <p:cNvPr id="207" name="Google Shape;207;p12"/>
            <p:cNvSpPr/>
            <p:nvPr/>
          </p:nvSpPr>
          <p:spPr>
            <a:xfrm>
              <a:off x="6501605" y="3545752"/>
              <a:ext cx="6016979" cy="5934182"/>
            </a:xfrm>
            <a:prstGeom prst="roundRect">
              <a:avLst>
                <a:gd name="adj" fmla="val 3061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6721648" y="3765795"/>
              <a:ext cx="1940011" cy="741405"/>
            </a:xfrm>
            <a:prstGeom prst="roundRect">
              <a:avLst>
                <a:gd name="adj" fmla="val 16667"/>
              </a:avLst>
            </a:prstGeom>
            <a:solidFill>
              <a:srgbClr val="005F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Organização</a:t>
              </a:r>
              <a:endParaRPr/>
            </a:p>
          </p:txBody>
        </p:sp>
        <p:sp>
          <p:nvSpPr>
            <p:cNvPr id="209" name="Google Shape;209;p12"/>
            <p:cNvSpPr/>
            <p:nvPr/>
          </p:nvSpPr>
          <p:spPr>
            <a:xfrm>
              <a:off x="8270257" y="4956162"/>
              <a:ext cx="1940011" cy="468000"/>
            </a:xfrm>
            <a:prstGeom prst="roundRect">
              <a:avLst>
                <a:gd name="adj" fmla="val 16667"/>
              </a:avLst>
            </a:prstGeom>
            <a:solidFill>
              <a:srgbClr val="147D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Organização</a:t>
              </a:r>
              <a:endParaRPr/>
            </a:p>
          </p:txBody>
        </p:sp>
        <p:sp>
          <p:nvSpPr>
            <p:cNvPr id="210" name="Google Shape;210;p12"/>
            <p:cNvSpPr/>
            <p:nvPr/>
          </p:nvSpPr>
          <p:spPr>
            <a:xfrm>
              <a:off x="10788872" y="5603655"/>
              <a:ext cx="1262451" cy="468000"/>
            </a:xfrm>
            <a:prstGeom prst="roundRect">
              <a:avLst>
                <a:gd name="adj" fmla="val 16667"/>
              </a:avLst>
            </a:prstGeom>
            <a:solidFill>
              <a:srgbClr val="FFE1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Marca</a:t>
              </a:r>
              <a:endParaRPr/>
            </a:p>
          </p:txBody>
        </p:sp>
        <p:sp>
          <p:nvSpPr>
            <p:cNvPr id="211" name="Google Shape;211;p12"/>
            <p:cNvSpPr/>
            <p:nvPr/>
          </p:nvSpPr>
          <p:spPr>
            <a:xfrm>
              <a:off x="10788873" y="4956162"/>
              <a:ext cx="1262451" cy="468000"/>
            </a:xfrm>
            <a:prstGeom prst="roundRect">
              <a:avLst>
                <a:gd name="adj" fmla="val 16667"/>
              </a:avLst>
            </a:prstGeom>
            <a:solidFill>
              <a:srgbClr val="FFE1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Marca</a:t>
              </a:r>
              <a:endParaRPr/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10788871" y="6251148"/>
              <a:ext cx="1262451" cy="468000"/>
            </a:xfrm>
            <a:prstGeom prst="roundRect">
              <a:avLst>
                <a:gd name="adj" fmla="val 16667"/>
              </a:avLst>
            </a:prstGeom>
            <a:solidFill>
              <a:srgbClr val="FFE1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Marca</a:t>
              </a:r>
              <a:endParaRPr/>
            </a:p>
          </p:txBody>
        </p:sp>
        <p:sp>
          <p:nvSpPr>
            <p:cNvPr id="213" name="Google Shape;213;p12"/>
            <p:cNvSpPr/>
            <p:nvPr/>
          </p:nvSpPr>
          <p:spPr>
            <a:xfrm>
              <a:off x="8270257" y="7302641"/>
              <a:ext cx="1940011" cy="468000"/>
            </a:xfrm>
            <a:prstGeom prst="roundRect">
              <a:avLst>
                <a:gd name="adj" fmla="val 16667"/>
              </a:avLst>
            </a:prstGeom>
            <a:solidFill>
              <a:srgbClr val="147D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Organização</a:t>
              </a:r>
              <a:endParaRPr/>
            </a:p>
          </p:txBody>
        </p:sp>
        <p:sp>
          <p:nvSpPr>
            <p:cNvPr id="214" name="Google Shape;214;p12"/>
            <p:cNvSpPr/>
            <p:nvPr/>
          </p:nvSpPr>
          <p:spPr>
            <a:xfrm>
              <a:off x="10788871" y="7302640"/>
              <a:ext cx="1262451" cy="468000"/>
            </a:xfrm>
            <a:prstGeom prst="roundRect">
              <a:avLst>
                <a:gd name="adj" fmla="val 16667"/>
              </a:avLst>
            </a:prstGeom>
            <a:solidFill>
              <a:srgbClr val="FFE1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Marca</a:t>
              </a:r>
              <a:endParaRPr/>
            </a:p>
          </p:txBody>
        </p:sp>
        <p:sp>
          <p:nvSpPr>
            <p:cNvPr id="215" name="Google Shape;215;p12"/>
            <p:cNvSpPr/>
            <p:nvPr/>
          </p:nvSpPr>
          <p:spPr>
            <a:xfrm>
              <a:off x="8270257" y="8046552"/>
              <a:ext cx="1940011" cy="468000"/>
            </a:xfrm>
            <a:prstGeom prst="roundRect">
              <a:avLst>
                <a:gd name="adj" fmla="val 16667"/>
              </a:avLst>
            </a:prstGeom>
            <a:solidFill>
              <a:srgbClr val="147D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Organização</a:t>
              </a:r>
              <a:endParaRPr/>
            </a:p>
          </p:txBody>
        </p:sp>
        <p:cxnSp>
          <p:nvCxnSpPr>
            <p:cNvPr id="216" name="Google Shape;216;p12"/>
            <p:cNvCxnSpPr>
              <a:stCxn id="209" idx="3"/>
              <a:endCxn id="211" idx="1"/>
            </p:cNvCxnSpPr>
            <p:nvPr/>
          </p:nvCxnSpPr>
          <p:spPr>
            <a:xfrm>
              <a:off x="10210268" y="5190162"/>
              <a:ext cx="578700" cy="0"/>
            </a:xfrm>
            <a:prstGeom prst="straightConnector1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17" name="Google Shape;217;p12"/>
            <p:cNvCxnSpPr>
              <a:stCxn id="209" idx="2"/>
              <a:endCxn id="210" idx="1"/>
            </p:cNvCxnSpPr>
            <p:nvPr/>
          </p:nvCxnSpPr>
          <p:spPr>
            <a:xfrm rot="-5400000" flipH="1">
              <a:off x="9807863" y="4856562"/>
              <a:ext cx="413400" cy="1548600"/>
            </a:xfrm>
            <a:prstGeom prst="bentConnector2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18" name="Google Shape;218;p12"/>
            <p:cNvCxnSpPr>
              <a:stCxn id="209" idx="2"/>
              <a:endCxn id="212" idx="1"/>
            </p:cNvCxnSpPr>
            <p:nvPr/>
          </p:nvCxnSpPr>
          <p:spPr>
            <a:xfrm rot="-5400000" flipH="1">
              <a:off x="9484013" y="5180412"/>
              <a:ext cx="1061100" cy="1548600"/>
            </a:xfrm>
            <a:prstGeom prst="bentConnector2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19" name="Google Shape;219;p12"/>
            <p:cNvCxnSpPr>
              <a:stCxn id="213" idx="3"/>
              <a:endCxn id="214" idx="1"/>
            </p:cNvCxnSpPr>
            <p:nvPr/>
          </p:nvCxnSpPr>
          <p:spPr>
            <a:xfrm>
              <a:off x="10210268" y="7536641"/>
              <a:ext cx="578700" cy="0"/>
            </a:xfrm>
            <a:prstGeom prst="straightConnector1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220" name="Google Shape;220;p12"/>
            <p:cNvSpPr/>
            <p:nvPr/>
          </p:nvSpPr>
          <p:spPr>
            <a:xfrm>
              <a:off x="10788871" y="3902497"/>
              <a:ext cx="1262451" cy="468000"/>
            </a:xfrm>
            <a:prstGeom prst="roundRect">
              <a:avLst>
                <a:gd name="adj" fmla="val 16667"/>
              </a:avLst>
            </a:prstGeom>
            <a:solidFill>
              <a:srgbClr val="FFE1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Marca</a:t>
              </a:r>
              <a:endParaRPr/>
            </a:p>
          </p:txBody>
        </p:sp>
        <p:cxnSp>
          <p:nvCxnSpPr>
            <p:cNvPr id="221" name="Google Shape;221;p12"/>
            <p:cNvCxnSpPr>
              <a:stCxn id="208" idx="3"/>
              <a:endCxn id="220" idx="1"/>
            </p:cNvCxnSpPr>
            <p:nvPr/>
          </p:nvCxnSpPr>
          <p:spPr>
            <a:xfrm>
              <a:off x="8661659" y="4136498"/>
              <a:ext cx="2127300" cy="0"/>
            </a:xfrm>
            <a:prstGeom prst="straightConnector1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22" name="Google Shape;222;p12"/>
            <p:cNvCxnSpPr>
              <a:stCxn id="208" idx="2"/>
              <a:endCxn id="209" idx="1"/>
            </p:cNvCxnSpPr>
            <p:nvPr/>
          </p:nvCxnSpPr>
          <p:spPr>
            <a:xfrm rot="-5400000" flipH="1">
              <a:off x="7639454" y="4559400"/>
              <a:ext cx="683100" cy="578700"/>
            </a:xfrm>
            <a:prstGeom prst="bentConnector2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23" name="Google Shape;223;p12"/>
            <p:cNvCxnSpPr>
              <a:stCxn id="208" idx="2"/>
              <a:endCxn id="213" idx="1"/>
            </p:cNvCxnSpPr>
            <p:nvPr/>
          </p:nvCxnSpPr>
          <p:spPr>
            <a:xfrm rot="-5400000" flipH="1">
              <a:off x="6466304" y="5732550"/>
              <a:ext cx="3029400" cy="578700"/>
            </a:xfrm>
            <a:prstGeom prst="bentConnector2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224" name="Google Shape;224;p12"/>
            <p:cNvCxnSpPr>
              <a:stCxn id="208" idx="2"/>
              <a:endCxn id="215" idx="1"/>
            </p:cNvCxnSpPr>
            <p:nvPr/>
          </p:nvCxnSpPr>
          <p:spPr>
            <a:xfrm rot="-5400000" flipH="1">
              <a:off x="6094304" y="6104550"/>
              <a:ext cx="3773400" cy="578700"/>
            </a:xfrm>
            <a:prstGeom prst="bentConnector2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225" name="Google Shape;225;p12"/>
            <p:cNvSpPr txBox="1"/>
            <p:nvPr/>
          </p:nvSpPr>
          <p:spPr>
            <a:xfrm>
              <a:off x="7763736" y="4514818"/>
              <a:ext cx="10419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226" name="Google Shape;226;p12"/>
            <p:cNvSpPr txBox="1"/>
            <p:nvPr/>
          </p:nvSpPr>
          <p:spPr>
            <a:xfrm>
              <a:off x="7763736" y="4940287"/>
              <a:ext cx="314189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1..n</a:t>
              </a:r>
              <a:endParaRPr/>
            </a:p>
          </p:txBody>
        </p:sp>
        <p:sp>
          <p:nvSpPr>
            <p:cNvPr id="227" name="Google Shape;227;p12"/>
            <p:cNvSpPr txBox="1"/>
            <p:nvPr/>
          </p:nvSpPr>
          <p:spPr>
            <a:xfrm>
              <a:off x="7763736" y="7283877"/>
              <a:ext cx="314189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1..n</a:t>
              </a:r>
              <a:endParaRPr/>
            </a:p>
          </p:txBody>
        </p:sp>
        <p:sp>
          <p:nvSpPr>
            <p:cNvPr id="228" name="Google Shape;228;p12"/>
            <p:cNvSpPr txBox="1"/>
            <p:nvPr/>
          </p:nvSpPr>
          <p:spPr>
            <a:xfrm>
              <a:off x="7763736" y="8022007"/>
              <a:ext cx="314189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1..n</a:t>
              </a:r>
              <a:endParaRPr/>
            </a:p>
          </p:txBody>
        </p:sp>
        <p:sp>
          <p:nvSpPr>
            <p:cNvPr id="229" name="Google Shape;229;p12"/>
            <p:cNvSpPr txBox="1"/>
            <p:nvPr/>
          </p:nvSpPr>
          <p:spPr>
            <a:xfrm>
              <a:off x="10535865" y="4950052"/>
              <a:ext cx="1074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230" name="Google Shape;230;p12"/>
            <p:cNvSpPr txBox="1"/>
            <p:nvPr/>
          </p:nvSpPr>
          <p:spPr>
            <a:xfrm>
              <a:off x="10535865" y="5585322"/>
              <a:ext cx="1074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231" name="Google Shape;231;p12"/>
            <p:cNvSpPr txBox="1"/>
            <p:nvPr/>
          </p:nvSpPr>
          <p:spPr>
            <a:xfrm>
              <a:off x="10535865" y="6232816"/>
              <a:ext cx="1074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232" name="Google Shape;232;p12"/>
            <p:cNvSpPr txBox="1"/>
            <p:nvPr/>
          </p:nvSpPr>
          <p:spPr>
            <a:xfrm>
              <a:off x="9319213" y="5418052"/>
              <a:ext cx="10419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233" name="Google Shape;233;p12"/>
            <p:cNvSpPr txBox="1"/>
            <p:nvPr/>
          </p:nvSpPr>
          <p:spPr>
            <a:xfrm>
              <a:off x="10535865" y="3881111"/>
              <a:ext cx="1074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sp>
          <p:nvSpPr>
            <p:cNvPr id="234" name="Google Shape;234;p12"/>
            <p:cNvSpPr txBox="1"/>
            <p:nvPr/>
          </p:nvSpPr>
          <p:spPr>
            <a:xfrm>
              <a:off x="10535865" y="7283877"/>
              <a:ext cx="1074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  <p:cxnSp>
          <p:nvCxnSpPr>
            <p:cNvPr id="235" name="Google Shape;235;p12"/>
            <p:cNvCxnSpPr>
              <a:cxnSpLocks/>
              <a:stCxn id="208" idx="0"/>
              <a:endCxn id="236" idx="1"/>
            </p:cNvCxnSpPr>
            <p:nvPr/>
          </p:nvCxnSpPr>
          <p:spPr>
            <a:xfrm rot="5400000" flipH="1" flipV="1">
              <a:off x="7226015" y="2838152"/>
              <a:ext cx="1393282" cy="462005"/>
            </a:xfrm>
            <a:prstGeom prst="bentConnector2">
              <a:avLst/>
            </a:prstGeom>
            <a:noFill/>
            <a:ln w="19050" cap="flat" cmpd="sng">
              <a:solidFill>
                <a:srgbClr val="FDA73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237" name="Google Shape;237;p12"/>
            <p:cNvCxnSpPr>
              <a:cxnSpLocks/>
              <a:stCxn id="209" idx="0"/>
              <a:endCxn id="238" idx="1"/>
            </p:cNvCxnSpPr>
            <p:nvPr/>
          </p:nvCxnSpPr>
          <p:spPr>
            <a:xfrm rot="5400000" flipH="1" flipV="1">
              <a:off x="8650435" y="3693110"/>
              <a:ext cx="1852881" cy="673224"/>
            </a:xfrm>
            <a:prstGeom prst="bentConnector2">
              <a:avLst/>
            </a:prstGeom>
            <a:noFill/>
            <a:ln w="19050" cap="flat" cmpd="sng">
              <a:solidFill>
                <a:srgbClr val="FDA73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36" name="Google Shape;236;p12"/>
            <p:cNvSpPr/>
            <p:nvPr/>
          </p:nvSpPr>
          <p:spPr>
            <a:xfrm>
              <a:off x="8153659" y="2072195"/>
              <a:ext cx="2331720" cy="600636"/>
            </a:xfrm>
            <a:prstGeom prst="rect">
              <a:avLst/>
            </a:prstGeom>
            <a:solidFill>
              <a:srgbClr val="3838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Organização mãe</a:t>
              </a: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9913487" y="2801842"/>
              <a:ext cx="2331720" cy="602877"/>
            </a:xfrm>
            <a:prstGeom prst="rect">
              <a:avLst/>
            </a:prstGeom>
            <a:solidFill>
              <a:srgbClr val="3838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Organização filha</a:t>
              </a: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2"/>
            <p:cNvSpPr/>
            <p:nvPr/>
          </p:nvSpPr>
          <p:spPr>
            <a:xfrm rot="16200000">
              <a:off x="5852963" y="6055193"/>
              <a:ext cx="2097369" cy="360000"/>
            </a:xfrm>
            <a:prstGeom prst="rect">
              <a:avLst/>
            </a:prstGeom>
            <a:solidFill>
              <a:srgbClr val="3838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Conglomerado</a:t>
              </a: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8270257" y="8790463"/>
              <a:ext cx="1940011" cy="468000"/>
            </a:xfrm>
            <a:prstGeom prst="roundRect">
              <a:avLst>
                <a:gd name="adj" fmla="val 16667"/>
              </a:avLst>
            </a:prstGeom>
            <a:solidFill>
              <a:srgbClr val="147D9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Organização</a:t>
              </a:r>
              <a:endParaRPr/>
            </a:p>
          </p:txBody>
        </p:sp>
        <p:sp>
          <p:nvSpPr>
            <p:cNvPr id="241" name="Google Shape;241;p12"/>
            <p:cNvSpPr txBox="1"/>
            <p:nvPr/>
          </p:nvSpPr>
          <p:spPr>
            <a:xfrm>
              <a:off x="7763736" y="8769568"/>
              <a:ext cx="314189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1..n</a:t>
              </a:r>
              <a:endParaRPr/>
            </a:p>
          </p:txBody>
        </p:sp>
        <p:cxnSp>
          <p:nvCxnSpPr>
            <p:cNvPr id="242" name="Google Shape;242;p12"/>
            <p:cNvCxnSpPr>
              <a:stCxn id="208" idx="2"/>
              <a:endCxn id="240" idx="1"/>
            </p:cNvCxnSpPr>
            <p:nvPr/>
          </p:nvCxnSpPr>
          <p:spPr>
            <a:xfrm rot="-5400000" flipH="1">
              <a:off x="5722304" y="6476550"/>
              <a:ext cx="4517400" cy="578700"/>
            </a:xfrm>
            <a:prstGeom prst="bentConnector2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243" name="Google Shape;243;p12"/>
            <p:cNvSpPr/>
            <p:nvPr/>
          </p:nvSpPr>
          <p:spPr>
            <a:xfrm>
              <a:off x="10788871" y="8046552"/>
              <a:ext cx="1262451" cy="468000"/>
            </a:xfrm>
            <a:prstGeom prst="roundRect">
              <a:avLst>
                <a:gd name="adj" fmla="val 16667"/>
              </a:avLst>
            </a:prstGeom>
            <a:solidFill>
              <a:srgbClr val="FFE1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Marca</a:t>
              </a:r>
              <a:endParaRPr/>
            </a:p>
          </p:txBody>
        </p:sp>
        <p:cxnSp>
          <p:nvCxnSpPr>
            <p:cNvPr id="244" name="Google Shape;244;p12"/>
            <p:cNvCxnSpPr>
              <a:stCxn id="215" idx="3"/>
              <a:endCxn id="243" idx="1"/>
            </p:cNvCxnSpPr>
            <p:nvPr/>
          </p:nvCxnSpPr>
          <p:spPr>
            <a:xfrm>
              <a:off x="10210268" y="8280552"/>
              <a:ext cx="578700" cy="0"/>
            </a:xfrm>
            <a:prstGeom prst="straightConnector1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sp>
          <p:nvSpPr>
            <p:cNvPr id="245" name="Google Shape;245;p12"/>
            <p:cNvSpPr txBox="1"/>
            <p:nvPr/>
          </p:nvSpPr>
          <p:spPr>
            <a:xfrm>
              <a:off x="10535865" y="8027550"/>
              <a:ext cx="10740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rgbClr val="383839"/>
                  </a:solidFill>
                  <a:latin typeface="Arial"/>
                  <a:ea typeface="Arial"/>
                  <a:cs typeface="Arial"/>
                  <a:sym typeface="Arial"/>
                </a:rPr>
                <a:t>n</a:t>
              </a:r>
              <a:endParaRPr/>
            </a:p>
          </p:txBody>
        </p:sp>
      </p:grpSp>
      <p:cxnSp>
        <p:nvCxnSpPr>
          <p:cNvPr id="246" name="Google Shape;246;p12"/>
          <p:cNvCxnSpPr>
            <a:stCxn id="214" idx="3"/>
            <a:endCxn id="212" idx="3"/>
          </p:cNvCxnSpPr>
          <p:nvPr/>
        </p:nvCxnSpPr>
        <p:spPr>
          <a:xfrm flipV="1">
            <a:off x="12128992" y="6054774"/>
            <a:ext cx="12700" cy="1051492"/>
          </a:xfrm>
          <a:prstGeom prst="bentConnector3">
            <a:avLst>
              <a:gd name="adj1" fmla="val 1800000"/>
            </a:avLst>
          </a:prstGeom>
          <a:noFill/>
          <a:ln w="19050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Retângulo 45">
            <a:hlinkClick r:id="rId4" action="ppaction://hlinksldjump"/>
            <a:extLst>
              <a:ext uri="{FF2B5EF4-FFF2-40B4-BE49-F238E27FC236}">
                <a16:creationId xmlns:a16="http://schemas.microsoft.com/office/drawing/2014/main" id="{A4257B9D-F4B2-2FAE-BC30-53BD9A821C67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09"/>
          <p:cNvSpPr txBox="1"/>
          <p:nvPr/>
        </p:nvSpPr>
        <p:spPr>
          <a:xfrm>
            <a:off x="855827" y="4371855"/>
            <a:ext cx="1120996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Listando os servidores de autorização de uma organização via API</a:t>
            </a:r>
            <a:endParaRPr/>
          </a:p>
        </p:txBody>
      </p:sp>
      <p:sp>
        <p:nvSpPr>
          <p:cNvPr id="1438" name="Google Shape;1438;p109"/>
          <p:cNvSpPr txBox="1"/>
          <p:nvPr/>
        </p:nvSpPr>
        <p:spPr>
          <a:xfrm>
            <a:off x="887577" y="3661370"/>
            <a:ext cx="87398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19.</a:t>
            </a:r>
            <a:endParaRPr dirty="0"/>
          </a:p>
        </p:txBody>
      </p:sp>
      <p:sp>
        <p:nvSpPr>
          <p:cNvPr id="1439" name="Google Shape;1439;p109"/>
          <p:cNvSpPr txBox="1"/>
          <p:nvPr/>
        </p:nvSpPr>
        <p:spPr>
          <a:xfrm>
            <a:off x="6289697" y="6457463"/>
            <a:ext cx="602295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Aqui apresentamos os passos para listar os servidores de autorização de uma organização.</a:t>
            </a:r>
            <a:endParaRPr/>
          </a:p>
        </p:txBody>
      </p:sp>
      <p:sp>
        <p:nvSpPr>
          <p:cNvPr id="1440" name="Google Shape;1440;p10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120</a:t>
            </a:fld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8BCAAD9A-70E5-536C-D7B5-C95B6639016F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10"/>
          <p:cNvSpPr txBox="1"/>
          <p:nvPr/>
        </p:nvSpPr>
        <p:spPr>
          <a:xfrm>
            <a:off x="731088" y="1235982"/>
            <a:ext cx="51587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Listando os servidores de autorização</a:t>
            </a:r>
            <a:endParaRPr dirty="0"/>
          </a:p>
        </p:txBody>
      </p:sp>
      <p:sp>
        <p:nvSpPr>
          <p:cNvPr id="1446" name="Google Shape;1446;p110"/>
          <p:cNvSpPr txBox="1"/>
          <p:nvPr/>
        </p:nvSpPr>
        <p:spPr>
          <a:xfrm>
            <a:off x="731088" y="2509806"/>
            <a:ext cx="5040000" cy="7278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um token de acesso. Veja mais detalhes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Obtendo um token de acesso para acessar as APIs do Diretório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realizado os passos da sessão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Listando as organizações cadastradas no Diretório via API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fins ilustrativos será utilizado o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Postman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acessar as APIs do Diretório do Open Finance. Assim, para adicionar uma nova requisição a uma coleção, abra uma nova aba e salve a partir daí, ou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à esquerda do 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Postman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clique em ‘...’ na coleção e escolha 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 Você também pode criar uma solicitação clicando no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File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&gt; 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New,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em seguida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campo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URL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insira um dos valores descritos a seguir de acordo com o ambiente utilizado: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Sandbox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https://matls-auth.sandbox.directory.openbankingbrasil.org.br/organisations/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&lt;organisation_id&gt;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/authorisationservers</a:t>
            </a:r>
            <a:endParaRPr dirty="0"/>
          </a:p>
        </p:txBody>
      </p:sp>
      <p:sp>
        <p:nvSpPr>
          <p:cNvPr id="1447" name="Google Shape;1447;p11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121</a:t>
            </a:fld>
            <a:endParaRPr/>
          </a:p>
        </p:txBody>
      </p:sp>
      <p:sp>
        <p:nvSpPr>
          <p:cNvPr id="1448" name="Google Shape;1448;p110"/>
          <p:cNvSpPr/>
          <p:nvPr/>
        </p:nvSpPr>
        <p:spPr>
          <a:xfrm>
            <a:off x="7200944" y="3184980"/>
            <a:ext cx="5102930" cy="3377148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9" name="Google Shape;1449;p110"/>
          <p:cNvPicPr preferRelativeResize="0"/>
          <p:nvPr/>
        </p:nvPicPr>
        <p:blipFill rotWithShape="1">
          <a:blip r:embed="rId6">
            <a:alphaModFix/>
          </a:blip>
          <a:srcRect t="298"/>
          <a:stretch/>
        </p:blipFill>
        <p:spPr>
          <a:xfrm>
            <a:off x="7329609" y="3313643"/>
            <a:ext cx="4845600" cy="3119820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110"/>
          <p:cNvSpPr txBox="1"/>
          <p:nvPr/>
        </p:nvSpPr>
        <p:spPr>
          <a:xfrm>
            <a:off x="707273" y="1524327"/>
            <a:ext cx="22107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8" name="Retângulo 7">
            <a:hlinkClick r:id="rId7" action="ppaction://hlinksldjump"/>
            <a:extLst>
              <a:ext uri="{FF2B5EF4-FFF2-40B4-BE49-F238E27FC236}">
                <a16:creationId xmlns:a16="http://schemas.microsoft.com/office/drawing/2014/main" id="{282FA02D-CF0A-0217-4225-45B5A2CD424B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11"/>
          <p:cNvSpPr txBox="1"/>
          <p:nvPr/>
        </p:nvSpPr>
        <p:spPr>
          <a:xfrm>
            <a:off x="731088" y="2509806"/>
            <a:ext cx="5669712" cy="63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Produção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https://matls-auth.directory.openbankingbrasil.org.br/organisations/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&lt;organisation_id&gt;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/authorisationservers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Defina o tipo da operação para GET.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Vá para a guia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na caixa de seleção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selecione a opção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Bearer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coluna ao lado, 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cole 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access_token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obtido na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Obtendo um token de acesso para acessar as APIs do Diretório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Uma vez que todos os valores estejam preenchidos, 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Você verá a resposta de dados JSON do servidor no painel inferior.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Na resposta de dados JSON do servidor o atributo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CustomerFriendlyName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contém o valor da marca e 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CustomerFriendlyLogoUri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o logotipo vinculado a marca.</a:t>
            </a:r>
            <a:endParaRPr dirty="0"/>
          </a:p>
        </p:txBody>
      </p:sp>
      <p:sp>
        <p:nvSpPr>
          <p:cNvPr id="1456" name="Google Shape;1456;p11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122</a:t>
            </a:fld>
            <a:endParaRPr/>
          </a:p>
        </p:txBody>
      </p:sp>
      <p:grpSp>
        <p:nvGrpSpPr>
          <p:cNvPr id="1457" name="Google Shape;1457;p111"/>
          <p:cNvGrpSpPr/>
          <p:nvPr/>
        </p:nvGrpSpPr>
        <p:grpSpPr>
          <a:xfrm>
            <a:off x="7200944" y="3187755"/>
            <a:ext cx="5102930" cy="3381265"/>
            <a:chOff x="7200944" y="3187755"/>
            <a:chExt cx="5102930" cy="3381265"/>
          </a:xfrm>
        </p:grpSpPr>
        <p:sp>
          <p:nvSpPr>
            <p:cNvPr id="1458" name="Google Shape;1458;p111"/>
            <p:cNvSpPr/>
            <p:nvPr/>
          </p:nvSpPr>
          <p:spPr>
            <a:xfrm>
              <a:off x="7200944" y="3187755"/>
              <a:ext cx="5102930" cy="3381265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59" name="Google Shape;1459;p1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29609" y="3316419"/>
              <a:ext cx="4845600" cy="31239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0" name="Google Shape;1460;p111"/>
          <p:cNvSpPr txBox="1"/>
          <p:nvPr/>
        </p:nvSpPr>
        <p:spPr>
          <a:xfrm>
            <a:off x="731088" y="1235982"/>
            <a:ext cx="5040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Listando os servidores de autorização</a:t>
            </a:r>
            <a:endParaRPr dirty="0"/>
          </a:p>
        </p:txBody>
      </p:sp>
      <p:sp>
        <p:nvSpPr>
          <p:cNvPr id="1461" name="Google Shape;1461;p111"/>
          <p:cNvSpPr txBox="1"/>
          <p:nvPr/>
        </p:nvSpPr>
        <p:spPr>
          <a:xfrm>
            <a:off x="707273" y="1524327"/>
            <a:ext cx="22510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9" name="Retângulo 8">
            <a:hlinkClick r:id="rId5" action="ppaction://hlinksldjump"/>
            <a:extLst>
              <a:ext uri="{FF2B5EF4-FFF2-40B4-BE49-F238E27FC236}">
                <a16:creationId xmlns:a16="http://schemas.microsoft.com/office/drawing/2014/main" id="{03FF70AF-178C-83BF-4512-42870EF42121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2"/>
          <p:cNvSpPr txBox="1"/>
          <p:nvPr/>
        </p:nvSpPr>
        <p:spPr>
          <a:xfrm>
            <a:off x="731088" y="2509806"/>
            <a:ext cx="5040000" cy="747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Produção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https://matls-auth.directory.openbankingbrasil.org.br/organisations/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&lt;organisation_id&gt;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/authorisationservers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9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Defina o tipo da operação para GET.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9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9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Vá para a guia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na caixa de seleção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selecione a opção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Bearer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9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9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coluna ao lado, 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cole 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access_token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obtido na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Obtendo um token de acesso para acessar as APIs do Diretório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9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9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Uma vez que todos os valores estejam preenchidos, 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Você verá a resposta de dados JSON do servidor no painel inferior.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Na resposta de dados JSON do servidor o atributo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CustomerFriendlyName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contém o valor da marca e 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CustomerFriendlyLogoUri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o logotipo vinculado a marca.</a:t>
            </a:r>
            <a:endParaRPr dirty="0"/>
          </a:p>
        </p:txBody>
      </p:sp>
      <p:sp>
        <p:nvSpPr>
          <p:cNvPr id="1467" name="Google Shape;1467;p11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123</a:t>
            </a:fld>
            <a:endParaRPr/>
          </a:p>
        </p:txBody>
      </p:sp>
      <p:grpSp>
        <p:nvGrpSpPr>
          <p:cNvPr id="1468" name="Google Shape;1468;p112"/>
          <p:cNvGrpSpPr/>
          <p:nvPr/>
        </p:nvGrpSpPr>
        <p:grpSpPr>
          <a:xfrm>
            <a:off x="7200944" y="3187755"/>
            <a:ext cx="5102930" cy="3381265"/>
            <a:chOff x="7200944" y="3187755"/>
            <a:chExt cx="5102930" cy="3381265"/>
          </a:xfrm>
        </p:grpSpPr>
        <p:sp>
          <p:nvSpPr>
            <p:cNvPr id="1469" name="Google Shape;1469;p112"/>
            <p:cNvSpPr/>
            <p:nvPr/>
          </p:nvSpPr>
          <p:spPr>
            <a:xfrm>
              <a:off x="7200944" y="3187755"/>
              <a:ext cx="5102930" cy="3381265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70" name="Google Shape;1470;p1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29609" y="3316419"/>
              <a:ext cx="4845600" cy="31239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1" name="Google Shape;1471;p112"/>
          <p:cNvSpPr txBox="1"/>
          <p:nvPr/>
        </p:nvSpPr>
        <p:spPr>
          <a:xfrm>
            <a:off x="731087" y="1235983"/>
            <a:ext cx="5573459" cy="27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Listando os servidores de autorização</a:t>
            </a:r>
            <a:endParaRPr dirty="0"/>
          </a:p>
        </p:txBody>
      </p:sp>
      <p:sp>
        <p:nvSpPr>
          <p:cNvPr id="1472" name="Google Shape;1472;p112"/>
          <p:cNvSpPr txBox="1"/>
          <p:nvPr/>
        </p:nvSpPr>
        <p:spPr>
          <a:xfrm>
            <a:off x="731088" y="1734394"/>
            <a:ext cx="246906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1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124</a:t>
            </a:fld>
            <a:endParaRPr/>
          </a:p>
        </p:txBody>
      </p:sp>
      <p:sp>
        <p:nvSpPr>
          <p:cNvPr id="1478" name="Google Shape;1478;p113"/>
          <p:cNvSpPr txBox="1"/>
          <p:nvPr/>
        </p:nvSpPr>
        <p:spPr>
          <a:xfrm>
            <a:off x="855827" y="4371855"/>
            <a:ext cx="1120996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Obtendo um Software Statement via API</a:t>
            </a:r>
            <a:endParaRPr/>
          </a:p>
        </p:txBody>
      </p:sp>
      <p:sp>
        <p:nvSpPr>
          <p:cNvPr id="1479" name="Google Shape;1479;p113"/>
          <p:cNvSpPr txBox="1"/>
          <p:nvPr/>
        </p:nvSpPr>
        <p:spPr>
          <a:xfrm>
            <a:off x="887577" y="3661370"/>
            <a:ext cx="88743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FFE091"/>
                </a:solidFill>
              </a:rPr>
              <a:t>20</a:t>
            </a: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480" name="Google Shape;1480;p113"/>
          <p:cNvSpPr txBox="1"/>
          <p:nvPr/>
        </p:nvSpPr>
        <p:spPr>
          <a:xfrm>
            <a:off x="6289697" y="6457463"/>
            <a:ext cx="602295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Aqui apresentamos os passos para obter um Software Statement (SS) no Diretório via API.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B77D0C7A-6CAC-4C3D-3262-825C731CD406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11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125</a:t>
            </a:fld>
            <a:endParaRPr/>
          </a:p>
        </p:txBody>
      </p:sp>
      <p:sp>
        <p:nvSpPr>
          <p:cNvPr id="1486" name="Google Shape;1486;p114"/>
          <p:cNvSpPr txBox="1"/>
          <p:nvPr/>
        </p:nvSpPr>
        <p:spPr>
          <a:xfrm>
            <a:off x="731088" y="1235982"/>
            <a:ext cx="51990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Obtendo um SS no Diretório via API</a:t>
            </a:r>
            <a:endParaRPr dirty="0"/>
          </a:p>
        </p:txBody>
      </p:sp>
      <p:sp>
        <p:nvSpPr>
          <p:cNvPr id="1487" name="Google Shape;1487;p114"/>
          <p:cNvSpPr txBox="1"/>
          <p:nvPr/>
        </p:nvSpPr>
        <p:spPr>
          <a:xfrm>
            <a:off x="731088" y="2509806"/>
            <a:ext cx="5040000" cy="7278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um token de acesso. Veja mais detalhes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Obtendo um token de acesso para acessar as APIs do Diretório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realizado os passos da sessão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Listando as organizações cadastradas no Diretório via API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fins ilustrativos será utilizado o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Postman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acessar as APIs do Diretório do Open Finance. Assim, para adicionar uma nova requisição a uma coleção, abra uma nova aba e salve a partir daí, ou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à esquerda do 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Postman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clique em ‘...’ na coleção e escolha 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 Você também pode criar uma solicitação clicando no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File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&gt; 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New,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em seguida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campo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URL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insira um dos valores descritos a seguir de acordo com o ambiente utilizado: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Sandbox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https://matls-auth.sandbox.directory.openbankingbrasil.org.br/organisations/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&lt;organisation_id&gt;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/softwarestatements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114"/>
          <p:cNvSpPr txBox="1"/>
          <p:nvPr/>
        </p:nvSpPr>
        <p:spPr>
          <a:xfrm>
            <a:off x="707273" y="1524327"/>
            <a:ext cx="222418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grpSp>
        <p:nvGrpSpPr>
          <p:cNvPr id="1489" name="Google Shape;1489;p114"/>
          <p:cNvGrpSpPr/>
          <p:nvPr/>
        </p:nvGrpSpPr>
        <p:grpSpPr>
          <a:xfrm>
            <a:off x="7200944" y="3372708"/>
            <a:ext cx="5102930" cy="3011358"/>
            <a:chOff x="7200944" y="3372708"/>
            <a:chExt cx="5102930" cy="3011358"/>
          </a:xfrm>
        </p:grpSpPr>
        <p:sp>
          <p:nvSpPr>
            <p:cNvPr id="1490" name="Google Shape;1490;p114"/>
            <p:cNvSpPr/>
            <p:nvPr/>
          </p:nvSpPr>
          <p:spPr>
            <a:xfrm>
              <a:off x="7200944" y="3372708"/>
              <a:ext cx="5102930" cy="3011358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91" name="Google Shape;1491;p1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329609" y="3501371"/>
              <a:ext cx="4845600" cy="27612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tângulo 8">
            <a:hlinkClick r:id="rId7" action="ppaction://hlinksldjump"/>
            <a:extLst>
              <a:ext uri="{FF2B5EF4-FFF2-40B4-BE49-F238E27FC236}">
                <a16:creationId xmlns:a16="http://schemas.microsoft.com/office/drawing/2014/main" id="{60BD36E4-A702-6385-737A-9EEBB10E24F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1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126</a:t>
            </a:fld>
            <a:endParaRPr/>
          </a:p>
        </p:txBody>
      </p:sp>
      <p:sp>
        <p:nvSpPr>
          <p:cNvPr id="1497" name="Google Shape;1497;p115"/>
          <p:cNvSpPr txBox="1"/>
          <p:nvPr/>
        </p:nvSpPr>
        <p:spPr>
          <a:xfrm>
            <a:off x="731088" y="2509806"/>
            <a:ext cx="5040000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Produção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https://matls-auth.directory.openbankingbrasil.org.br/organisations/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&lt;organisation_id&gt;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/softwarestatements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Defina o tipo da operação para GET.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Vá para a guia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na caixa de seleção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selecione a opção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Bearer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coluna ao lado, 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cole 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access_token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obtido na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Obtendo um token de acesso para acessar as APIs do Diretório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5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Uma vez que todos os valores estejam preenchidos, 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Você verá a resposta de dados JSON do servidor no painel inferior.</a:t>
            </a:r>
            <a:endParaRPr dirty="0"/>
          </a:p>
        </p:txBody>
      </p:sp>
      <p:sp>
        <p:nvSpPr>
          <p:cNvPr id="1498" name="Google Shape;1498;p115"/>
          <p:cNvSpPr txBox="1"/>
          <p:nvPr/>
        </p:nvSpPr>
        <p:spPr>
          <a:xfrm>
            <a:off x="707273" y="1524327"/>
            <a:ext cx="23989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499" name="Google Shape;1499;p115"/>
          <p:cNvSpPr txBox="1"/>
          <p:nvPr/>
        </p:nvSpPr>
        <p:spPr>
          <a:xfrm>
            <a:off x="731088" y="1235982"/>
            <a:ext cx="5040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Obtendo um SS no Diretório via API</a:t>
            </a:r>
            <a:endParaRPr dirty="0"/>
          </a:p>
        </p:txBody>
      </p:sp>
      <p:grpSp>
        <p:nvGrpSpPr>
          <p:cNvPr id="1500" name="Google Shape;1500;p115"/>
          <p:cNvGrpSpPr/>
          <p:nvPr/>
        </p:nvGrpSpPr>
        <p:grpSpPr>
          <a:xfrm>
            <a:off x="7200944" y="3372708"/>
            <a:ext cx="5102930" cy="3011358"/>
            <a:chOff x="7200944" y="3372708"/>
            <a:chExt cx="5102930" cy="3011358"/>
          </a:xfrm>
        </p:grpSpPr>
        <p:sp>
          <p:nvSpPr>
            <p:cNvPr id="1501" name="Google Shape;1501;p115"/>
            <p:cNvSpPr/>
            <p:nvPr/>
          </p:nvSpPr>
          <p:spPr>
            <a:xfrm>
              <a:off x="7200944" y="3372708"/>
              <a:ext cx="5102930" cy="3011358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2" name="Google Shape;1502;p1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29609" y="3501371"/>
              <a:ext cx="4845600" cy="2758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tângulo 8">
            <a:hlinkClick r:id="rId5" action="ppaction://hlinksldjump"/>
            <a:extLst>
              <a:ext uri="{FF2B5EF4-FFF2-40B4-BE49-F238E27FC236}">
                <a16:creationId xmlns:a16="http://schemas.microsoft.com/office/drawing/2014/main" id="{9F35DBF3-A3E5-838F-998A-38921D035879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1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127</a:t>
            </a:fld>
            <a:endParaRPr/>
          </a:p>
        </p:txBody>
      </p:sp>
      <p:sp>
        <p:nvSpPr>
          <p:cNvPr id="1508" name="Google Shape;1508;p116"/>
          <p:cNvSpPr txBox="1"/>
          <p:nvPr/>
        </p:nvSpPr>
        <p:spPr>
          <a:xfrm>
            <a:off x="855827" y="4371855"/>
            <a:ext cx="1120996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Obtendo um Software Statement Assertion via API</a:t>
            </a:r>
            <a:endParaRPr/>
          </a:p>
        </p:txBody>
      </p:sp>
      <p:sp>
        <p:nvSpPr>
          <p:cNvPr id="1509" name="Google Shape;1509;p116"/>
          <p:cNvSpPr txBox="1"/>
          <p:nvPr/>
        </p:nvSpPr>
        <p:spPr>
          <a:xfrm>
            <a:off x="887577" y="3661370"/>
            <a:ext cx="91432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21.</a:t>
            </a:r>
            <a:endParaRPr dirty="0"/>
          </a:p>
        </p:txBody>
      </p:sp>
      <p:sp>
        <p:nvSpPr>
          <p:cNvPr id="1510" name="Google Shape;1510;p116"/>
          <p:cNvSpPr txBox="1"/>
          <p:nvPr/>
        </p:nvSpPr>
        <p:spPr>
          <a:xfrm>
            <a:off x="6289697" y="6457463"/>
            <a:ext cx="602295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Aqui apresentamos os passos para obter um Software Statement Assertion (SSA) no Diretório via API.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1032234F-26A6-31E6-756F-E98D7B73D574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1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128</a:t>
            </a:fld>
            <a:endParaRPr/>
          </a:p>
        </p:txBody>
      </p:sp>
      <p:sp>
        <p:nvSpPr>
          <p:cNvPr id="1516" name="Google Shape;1516;p117"/>
          <p:cNvSpPr txBox="1"/>
          <p:nvPr/>
        </p:nvSpPr>
        <p:spPr>
          <a:xfrm>
            <a:off x="731088" y="1235982"/>
            <a:ext cx="49301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Obtendo um SSA do Diretório via API</a:t>
            </a:r>
            <a:endParaRPr dirty="0"/>
          </a:p>
        </p:txBody>
      </p:sp>
      <p:sp>
        <p:nvSpPr>
          <p:cNvPr id="1517" name="Google Shape;1517;p117"/>
          <p:cNvSpPr txBox="1"/>
          <p:nvPr/>
        </p:nvSpPr>
        <p:spPr>
          <a:xfrm>
            <a:off x="731088" y="2509806"/>
            <a:ext cx="5040000" cy="6924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um token de acesso. Veja mais detalhes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Obtendo um token de acesso para acessar as APIs do Diretório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realizado os passos da sessão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Listando as organizações cadastradas no Diretório via API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realizado os passos da sessão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Obtendo um Software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Statement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via API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fins ilustrativos será utilizado o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Postman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acessar as APIs do Diretório do Open Finance. Assim, para adicionar uma nova requisição a uma coleção, abra uma nova aba e salve a partir daí, ou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à esquerda do 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Postman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clique em ‘...’ na coleção e escolha 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 Você também pode criar uma solicitação clicando no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File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&gt; 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New,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em seguida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campo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URL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insira um dos valores descritos a seguir de acordo com o ambiente utilizado: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117"/>
          <p:cNvSpPr txBox="1"/>
          <p:nvPr/>
        </p:nvSpPr>
        <p:spPr>
          <a:xfrm>
            <a:off x="707273" y="1524327"/>
            <a:ext cx="222418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grpSp>
        <p:nvGrpSpPr>
          <p:cNvPr id="1519" name="Google Shape;1519;p117"/>
          <p:cNvGrpSpPr/>
          <p:nvPr/>
        </p:nvGrpSpPr>
        <p:grpSpPr>
          <a:xfrm>
            <a:off x="7200944" y="3372708"/>
            <a:ext cx="5102930" cy="3011358"/>
            <a:chOff x="7200944" y="3184980"/>
            <a:chExt cx="5102930" cy="3011358"/>
          </a:xfrm>
        </p:grpSpPr>
        <p:sp>
          <p:nvSpPr>
            <p:cNvPr id="1520" name="Google Shape;1520;p117"/>
            <p:cNvSpPr/>
            <p:nvPr/>
          </p:nvSpPr>
          <p:spPr>
            <a:xfrm>
              <a:off x="7200944" y="3184980"/>
              <a:ext cx="5102930" cy="3011358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21" name="Google Shape;1521;p1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329609" y="3313643"/>
              <a:ext cx="4845600" cy="27540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tângulo 8">
            <a:hlinkClick r:id="rId8" action="ppaction://hlinksldjump"/>
            <a:extLst>
              <a:ext uri="{FF2B5EF4-FFF2-40B4-BE49-F238E27FC236}">
                <a16:creationId xmlns:a16="http://schemas.microsoft.com/office/drawing/2014/main" id="{2662FC1F-33BB-7A9B-F3FB-0C731FF67B22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18"/>
          <p:cNvSpPr txBox="1"/>
          <p:nvPr/>
        </p:nvSpPr>
        <p:spPr>
          <a:xfrm>
            <a:off x="699339" y="2400915"/>
            <a:ext cx="5040000" cy="735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Sandbox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https://matls-auth.sandbox.directory.openbankingbrasil.org.br/organisations/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&lt;organisation_id&gt;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/softwarestatements/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&lt;software_id&gt;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/assertion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Produção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https://matls-auth.directory.openbankingbrasil.org.br/organisations/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&lt;organisation_id&gt;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/softwarestatements/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&lt;software_id&gt;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/assertion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Defina o tipo da operação para GET.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Vá para a guia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na caixa de seleção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selecione a opção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Bearer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coluna ao lado, 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Token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cole 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access_token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obtido na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Obtendo um token de acesso para acessar as APIs do Diretório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Uma vez que todos os valores estejam preenchidos, 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Send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Você verá a resposta de dados JSON do servidor no painel inferior.</a:t>
            </a:r>
            <a:endParaRPr dirty="0"/>
          </a:p>
        </p:txBody>
      </p:sp>
      <p:sp>
        <p:nvSpPr>
          <p:cNvPr id="1527" name="Google Shape;1527;p11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129</a:t>
            </a:fld>
            <a:endParaRPr/>
          </a:p>
        </p:txBody>
      </p:sp>
      <p:sp>
        <p:nvSpPr>
          <p:cNvPr id="1528" name="Google Shape;1528;p118"/>
          <p:cNvSpPr txBox="1"/>
          <p:nvPr/>
        </p:nvSpPr>
        <p:spPr>
          <a:xfrm>
            <a:off x="707273" y="1524327"/>
            <a:ext cx="22645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grpSp>
        <p:nvGrpSpPr>
          <p:cNvPr id="1529" name="Google Shape;1529;p118"/>
          <p:cNvGrpSpPr/>
          <p:nvPr/>
        </p:nvGrpSpPr>
        <p:grpSpPr>
          <a:xfrm>
            <a:off x="7200944" y="3372708"/>
            <a:ext cx="5102930" cy="3011358"/>
            <a:chOff x="7200944" y="3372708"/>
            <a:chExt cx="5102930" cy="3011358"/>
          </a:xfrm>
        </p:grpSpPr>
        <p:sp>
          <p:nvSpPr>
            <p:cNvPr id="1530" name="Google Shape;1530;p118"/>
            <p:cNvSpPr/>
            <p:nvPr/>
          </p:nvSpPr>
          <p:spPr>
            <a:xfrm>
              <a:off x="7200944" y="3372708"/>
              <a:ext cx="5102930" cy="3011358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31" name="Google Shape;1531;p1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29609" y="3501371"/>
              <a:ext cx="4845600" cy="27570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2" name="Google Shape;1532;p118"/>
          <p:cNvSpPr txBox="1"/>
          <p:nvPr/>
        </p:nvSpPr>
        <p:spPr>
          <a:xfrm>
            <a:off x="731088" y="1235982"/>
            <a:ext cx="5040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Obtendo um SSA do Diretório via API</a:t>
            </a:r>
            <a:endParaRPr dirty="0"/>
          </a:p>
        </p:txBody>
      </p:sp>
      <p:sp>
        <p:nvSpPr>
          <p:cNvPr id="9" name="Retângulo 8">
            <a:hlinkClick r:id="rId5" action="ppaction://hlinksldjump"/>
            <a:extLst>
              <a:ext uri="{FF2B5EF4-FFF2-40B4-BE49-F238E27FC236}">
                <a16:creationId xmlns:a16="http://schemas.microsoft.com/office/drawing/2014/main" id="{73D32945-2C93-A69A-2C79-E8AB2D55FFF7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13</a:t>
            </a:fld>
            <a:endParaRPr dirty="0"/>
          </a:p>
        </p:txBody>
      </p:sp>
      <p:sp>
        <p:nvSpPr>
          <p:cNvPr id="252" name="Google Shape;252;p13"/>
          <p:cNvSpPr txBox="1"/>
          <p:nvPr/>
        </p:nvSpPr>
        <p:spPr>
          <a:xfrm>
            <a:off x="569781" y="923343"/>
            <a:ext cx="1062544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PONTOS DE ATENÇÃO NO CADASTRAMENTO DE MARCA/AUTHORISATION SERVER</a:t>
            </a:r>
            <a:endParaRPr dirty="0"/>
          </a:p>
        </p:txBody>
      </p:sp>
      <p:sp>
        <p:nvSpPr>
          <p:cNvPr id="253" name="Google Shape;253;p13"/>
          <p:cNvSpPr txBox="1"/>
          <p:nvPr/>
        </p:nvSpPr>
        <p:spPr>
          <a:xfrm>
            <a:off x="569781" y="2570474"/>
            <a:ext cx="12009397" cy="643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Uma marca é representada por um Authorisation Server e o mesmo sempre deve ser cadastrado associado a uma organização;</a:t>
            </a:r>
            <a:endParaRPr sz="1900" dirty="0"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9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vinculo entre uma organização master (mãe) e uma organização que pertence ao conglomerado é realizado via o preenchimento do campo </a:t>
            </a:r>
            <a:r>
              <a:rPr lang="pt-BR" sz="19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9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Organization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9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Reference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ID no cadastro da organização filha, informando o CNPJ da organização mãe (caso seja necessário ajuste, favor entrar em contato com 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cadastro@openfinancebrasil.org.br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900" dirty="0"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9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Quando a estrutura for de um conglomerado (uma organização master e uma ou mais organizações relacionadas) é recomendado do cadastro da marca na instituição mãe, caso as filhas venham a utilizar somente a mesma marca e arquitetura de autenticação. Importante ressaltar que caso não seja cadastrado uma marca exclusiva para o organização filha, a mesma irá herdar a(s) marca(s) da organização mãe;</a:t>
            </a:r>
            <a:endParaRPr sz="1900" dirty="0"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9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Caso uma marca pertença a uma organização filha o cadastro deve ser exclusivamente realizado na filha;</a:t>
            </a:r>
            <a:endParaRPr sz="1900" dirty="0"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9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Caso a mesma marca pertença a mais de uma organização, deve ser realizado um cadastro de Authorisation Servers para cada uma das organizações. É recomendado que as configurações dos Authorisation Servers sejam iguais, principalmente o campo </a:t>
            </a:r>
            <a:r>
              <a:rPr lang="pt-BR" sz="19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9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Friendly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Server </a:t>
            </a:r>
            <a:r>
              <a:rPr lang="pt-BR" sz="19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(marca);</a:t>
            </a:r>
            <a:endParaRPr sz="1900" dirty="0"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9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19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Quando for necessário cadastrar uma marca exclusiva para uma organização filha ela deixa de herdar a(s) marca(s) da organização mãe. Caso uma filha tenha que estar relacionada a uma marca exclusiva e também a da mãe, é necessário cadastrar a marca da mãe na filha.</a:t>
            </a:r>
            <a:endParaRPr sz="1900" dirty="0"/>
          </a:p>
        </p:txBody>
      </p:sp>
      <p:sp>
        <p:nvSpPr>
          <p:cNvPr id="5" name="Retângulo 4">
            <a:hlinkClick r:id="rId4" action="ppaction://hlinksldjump"/>
            <a:extLst>
              <a:ext uri="{FF2B5EF4-FFF2-40B4-BE49-F238E27FC236}">
                <a16:creationId xmlns:a16="http://schemas.microsoft.com/office/drawing/2014/main" id="{3C3DBC6A-2C8F-C2EE-E363-65F6268D85BE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1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130</a:t>
            </a:fld>
            <a:endParaRPr/>
          </a:p>
        </p:txBody>
      </p:sp>
      <p:sp>
        <p:nvSpPr>
          <p:cNvPr id="1538" name="Google Shape;1538;p119"/>
          <p:cNvSpPr txBox="1"/>
          <p:nvPr/>
        </p:nvSpPr>
        <p:spPr>
          <a:xfrm>
            <a:off x="855827" y="4363229"/>
            <a:ext cx="11209967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se inscrever nas atualizações de lançamento do Diretório</a:t>
            </a:r>
            <a:endParaRPr/>
          </a:p>
        </p:txBody>
      </p:sp>
      <p:sp>
        <p:nvSpPr>
          <p:cNvPr id="1539" name="Google Shape;1539;p119"/>
          <p:cNvSpPr txBox="1"/>
          <p:nvPr/>
        </p:nvSpPr>
        <p:spPr>
          <a:xfrm>
            <a:off x="887577" y="3652744"/>
            <a:ext cx="94122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22.</a:t>
            </a:r>
            <a:endParaRPr dirty="0"/>
          </a:p>
        </p:txBody>
      </p:sp>
      <p:sp>
        <p:nvSpPr>
          <p:cNvPr id="1540" name="Google Shape;1540;p119"/>
          <p:cNvSpPr txBox="1"/>
          <p:nvPr/>
        </p:nvSpPr>
        <p:spPr>
          <a:xfrm>
            <a:off x="6289697" y="6457463"/>
            <a:ext cx="602295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Constantemente são realizados aprimoramentos e atualizações no Diretório e estas mudanças são registradas em uma página Web onde reside todo o conteúdo do </a:t>
            </a:r>
            <a:r>
              <a:rPr lang="pt-BR" sz="1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Release Notes</a:t>
            </a: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Esta seção descreve as etapas necessárias de inscrição para o recebimento de notificação do release notes do Diretório quando publicado.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9AE03912-FEDD-A0DE-F20D-165E7445B0C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120"/>
          <p:cNvSpPr txBox="1"/>
          <p:nvPr/>
        </p:nvSpPr>
        <p:spPr>
          <a:xfrm>
            <a:off x="731088" y="1235982"/>
            <a:ext cx="57705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Cadastrando o recebimento de release notes</a:t>
            </a:r>
            <a:endParaRPr dirty="0"/>
          </a:p>
        </p:txBody>
      </p:sp>
      <p:sp>
        <p:nvSpPr>
          <p:cNvPr id="1546" name="Google Shape;1546;p120"/>
          <p:cNvSpPr txBox="1"/>
          <p:nvPr/>
        </p:nvSpPr>
        <p:spPr>
          <a:xfrm>
            <a:off x="731088" y="2509806"/>
            <a:ext cx="5468006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Em seu navegador, navegue até site de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monitoramento de disponibilidade do Diretório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em “Subscrever atualizações”.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tela seguinte, adicione seu e-mail e clique no botão ‘Subscrever’. O Diretório irá enviar uma mensagem de confirmação, que será encaminhada ao endereço de e-mail informado.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e-mail recebido, clique no botão ‘Sim, subscreve-me’. 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Em uma página da Web será apresentada a mensagem que seu e-mail encontra-se agora subscrito para atualizações de estado Open Finance Brasil. </a:t>
            </a:r>
            <a:endParaRPr dirty="0"/>
          </a:p>
        </p:txBody>
      </p:sp>
      <p:sp>
        <p:nvSpPr>
          <p:cNvPr id="1547" name="Google Shape;1547;p12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131</a:t>
            </a:fld>
            <a:endParaRPr/>
          </a:p>
        </p:txBody>
      </p:sp>
      <p:sp>
        <p:nvSpPr>
          <p:cNvPr id="1548" name="Google Shape;1548;p120"/>
          <p:cNvSpPr txBox="1"/>
          <p:nvPr/>
        </p:nvSpPr>
        <p:spPr>
          <a:xfrm>
            <a:off x="707273" y="1524327"/>
            <a:ext cx="222418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549" name="Google Shape;1549;p120"/>
          <p:cNvSpPr txBox="1"/>
          <p:nvPr/>
        </p:nvSpPr>
        <p:spPr>
          <a:xfrm>
            <a:off x="731088" y="7449575"/>
            <a:ext cx="5468006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Caso você não tenha recebido o e-mail de confirmação, verifique sua caixa de </a:t>
            </a:r>
            <a:r>
              <a:rPr lang="pt-BR" sz="1800" b="0" i="1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SPAM</a:t>
            </a: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as politicas de bloqueio de mensagens. O envio das mensagens poderá sofrer algum atraso, contudo, se o problema persistir, clique no botão </a:t>
            </a:r>
            <a:r>
              <a:rPr lang="pt-BR" sz="1800" b="0" i="1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Subscrever Alterações</a:t>
            </a: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para reenvio das mensagens. </a:t>
            </a:r>
            <a:endParaRPr sz="1800" b="0" i="1" u="none" strike="noStrike" cap="non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0" name="Google Shape;1550;p120"/>
          <p:cNvGrpSpPr/>
          <p:nvPr/>
        </p:nvGrpSpPr>
        <p:grpSpPr>
          <a:xfrm>
            <a:off x="7168046" y="2099301"/>
            <a:ext cx="5104079" cy="5558172"/>
            <a:chOff x="7168046" y="2030413"/>
            <a:chExt cx="5104079" cy="5558172"/>
          </a:xfrm>
        </p:grpSpPr>
        <p:grpSp>
          <p:nvGrpSpPr>
            <p:cNvPr id="1551" name="Google Shape;1551;p120"/>
            <p:cNvGrpSpPr/>
            <p:nvPr/>
          </p:nvGrpSpPr>
          <p:grpSpPr>
            <a:xfrm>
              <a:off x="7169195" y="2030413"/>
              <a:ext cx="5102930" cy="2195648"/>
              <a:chOff x="7169195" y="3780563"/>
              <a:chExt cx="5102930" cy="2195648"/>
            </a:xfrm>
          </p:grpSpPr>
          <p:sp>
            <p:nvSpPr>
              <p:cNvPr id="1552" name="Google Shape;1552;p120"/>
              <p:cNvSpPr/>
              <p:nvPr/>
            </p:nvSpPr>
            <p:spPr>
              <a:xfrm>
                <a:off x="7169195" y="3780563"/>
                <a:ext cx="5102930" cy="2195648"/>
              </a:xfrm>
              <a:prstGeom prst="roundRect">
                <a:avLst>
                  <a:gd name="adj" fmla="val 2585"/>
                </a:avLst>
              </a:prstGeom>
              <a:solidFill>
                <a:srgbClr val="3B3B3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3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53" name="Google Shape;1553;p12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297861" y="3890374"/>
                <a:ext cx="4843300" cy="19760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54" name="Google Shape;1554;p120"/>
            <p:cNvGrpSpPr/>
            <p:nvPr/>
          </p:nvGrpSpPr>
          <p:grpSpPr>
            <a:xfrm>
              <a:off x="7168046" y="4851445"/>
              <a:ext cx="5102930" cy="2737140"/>
              <a:chOff x="7168046" y="5253927"/>
              <a:chExt cx="5102930" cy="2737140"/>
            </a:xfrm>
          </p:grpSpPr>
          <p:sp>
            <p:nvSpPr>
              <p:cNvPr id="1555" name="Google Shape;1555;p120"/>
              <p:cNvSpPr/>
              <p:nvPr/>
            </p:nvSpPr>
            <p:spPr>
              <a:xfrm>
                <a:off x="7168046" y="5253927"/>
                <a:ext cx="5102930" cy="2737140"/>
              </a:xfrm>
              <a:prstGeom prst="roundRect">
                <a:avLst>
                  <a:gd name="adj" fmla="val 2585"/>
                </a:avLst>
              </a:prstGeom>
              <a:solidFill>
                <a:srgbClr val="3B3B3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3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56" name="Google Shape;1556;p12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296712" y="5363738"/>
                <a:ext cx="4842000" cy="25175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4" name="Retângulo 13">
            <a:hlinkClick r:id="rId6" action="ppaction://hlinksldjump"/>
            <a:extLst>
              <a:ext uri="{FF2B5EF4-FFF2-40B4-BE49-F238E27FC236}">
                <a16:creationId xmlns:a16="http://schemas.microsoft.com/office/drawing/2014/main" id="{91137E21-D8A1-D10A-998B-B93061D39112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6B6644-31E6-F5A0-1F58-BF5D24C07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6712" y="2374233"/>
            <a:ext cx="2173058" cy="523144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21"/>
          <p:cNvSpPr txBox="1"/>
          <p:nvPr/>
        </p:nvSpPr>
        <p:spPr>
          <a:xfrm>
            <a:off x="731087" y="1235982"/>
            <a:ext cx="433845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Acessando o Release Notes</a:t>
            </a:r>
            <a:endParaRPr dirty="0"/>
          </a:p>
        </p:txBody>
      </p:sp>
      <p:sp>
        <p:nvSpPr>
          <p:cNvPr id="1562" name="Google Shape;1562;p121"/>
          <p:cNvSpPr txBox="1"/>
          <p:nvPr/>
        </p:nvSpPr>
        <p:spPr>
          <a:xfrm>
            <a:off x="707273" y="1524327"/>
            <a:ext cx="22779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563" name="Google Shape;1563;p121"/>
          <p:cNvSpPr txBox="1"/>
          <p:nvPr/>
        </p:nvSpPr>
        <p:spPr>
          <a:xfrm>
            <a:off x="731088" y="2509806"/>
            <a:ext cx="5040000" cy="244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navegador, digite a URL de acordo com o ambiente a ser acessado: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Sandbox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https://data.sandbox.directory.openbankingbrasil.org.br/release-notes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Produção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https://data.directory.openbankingbrasil.org.br/release-notes </a:t>
            </a:r>
            <a:endParaRPr dirty="0"/>
          </a:p>
        </p:txBody>
      </p:sp>
      <p:sp>
        <p:nvSpPr>
          <p:cNvPr id="1564" name="Google Shape;1564;p12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132</a:t>
            </a:fld>
            <a:endParaRPr/>
          </a:p>
        </p:txBody>
      </p:sp>
      <p:grpSp>
        <p:nvGrpSpPr>
          <p:cNvPr id="1565" name="Google Shape;1565;p121"/>
          <p:cNvGrpSpPr/>
          <p:nvPr/>
        </p:nvGrpSpPr>
        <p:grpSpPr>
          <a:xfrm>
            <a:off x="7169195" y="2671121"/>
            <a:ext cx="5102930" cy="4414532"/>
            <a:chOff x="7169195" y="866125"/>
            <a:chExt cx="5102930" cy="4414532"/>
          </a:xfrm>
        </p:grpSpPr>
        <p:sp>
          <p:nvSpPr>
            <p:cNvPr id="1566" name="Google Shape;1566;p121"/>
            <p:cNvSpPr/>
            <p:nvPr/>
          </p:nvSpPr>
          <p:spPr>
            <a:xfrm>
              <a:off x="7169195" y="866125"/>
              <a:ext cx="5102930" cy="4414532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67" name="Google Shape;1567;p1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97860" y="994789"/>
              <a:ext cx="4845600" cy="41572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tângulo 8">
            <a:hlinkClick r:id="rId4" action="ppaction://hlinksldjump"/>
            <a:extLst>
              <a:ext uri="{FF2B5EF4-FFF2-40B4-BE49-F238E27FC236}">
                <a16:creationId xmlns:a16="http://schemas.microsoft.com/office/drawing/2014/main" id="{95D0C176-9FB6-172F-A34B-319F5340C217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22"/>
          <p:cNvSpPr txBox="1"/>
          <p:nvPr/>
        </p:nvSpPr>
        <p:spPr>
          <a:xfrm>
            <a:off x="855827" y="4363229"/>
            <a:ext cx="112099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obter suporte ao Diretório</a:t>
            </a:r>
            <a:endParaRPr/>
          </a:p>
        </p:txBody>
      </p:sp>
      <p:sp>
        <p:nvSpPr>
          <p:cNvPr id="1573" name="Google Shape;1573;p122"/>
          <p:cNvSpPr txBox="1"/>
          <p:nvPr/>
        </p:nvSpPr>
        <p:spPr>
          <a:xfrm>
            <a:off x="887577" y="3652744"/>
            <a:ext cx="90088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23.</a:t>
            </a:r>
            <a:endParaRPr dirty="0"/>
          </a:p>
        </p:txBody>
      </p:sp>
      <p:sp>
        <p:nvSpPr>
          <p:cNvPr id="1574" name="Google Shape;1574;p12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133</a:t>
            </a:fld>
            <a:endParaRPr/>
          </a:p>
        </p:txBody>
      </p:sp>
      <p:sp>
        <p:nvSpPr>
          <p:cNvPr id="1575" name="Google Shape;1575;p122"/>
          <p:cNvSpPr txBox="1"/>
          <p:nvPr/>
        </p:nvSpPr>
        <p:spPr>
          <a:xfrm>
            <a:off x="6289697" y="5702721"/>
            <a:ext cx="602295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Aqui apresentamos as formas de contato para suporte ao Diretório Central.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018DF046-51F2-1296-9924-8C83D51648FF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23"/>
          <p:cNvSpPr txBox="1"/>
          <p:nvPr/>
        </p:nvSpPr>
        <p:spPr>
          <a:xfrm>
            <a:off x="731088" y="2509806"/>
            <a:ext cx="504000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da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 as consultas, problemas ou solicitações de suporte precisam ser roteados por meio do Service Desk.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 Service Desk do Open Finance Brasil pode ser acessado pelo endereço: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https://servicedesk.openbankingbrasil.org.br/</a:t>
            </a:r>
            <a:endParaRPr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É possível abrir chamados de Solicitação de Informações, Melhorias e incidentes de indisponibilidade ou problemas de performance.</a:t>
            </a:r>
            <a:endParaRPr dirty="0"/>
          </a:p>
        </p:txBody>
      </p:sp>
      <p:sp>
        <p:nvSpPr>
          <p:cNvPr id="1581" name="Google Shape;1581;p12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134</a:t>
            </a:fld>
            <a:endParaRPr/>
          </a:p>
        </p:txBody>
      </p:sp>
      <p:sp>
        <p:nvSpPr>
          <p:cNvPr id="1582" name="Google Shape;1582;p123"/>
          <p:cNvSpPr txBox="1"/>
          <p:nvPr/>
        </p:nvSpPr>
        <p:spPr>
          <a:xfrm>
            <a:off x="707273" y="1524327"/>
            <a:ext cx="382438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Service Desk</a:t>
            </a:r>
            <a:endParaRPr dirty="0"/>
          </a:p>
        </p:txBody>
      </p:sp>
      <p:sp>
        <p:nvSpPr>
          <p:cNvPr id="8" name="Retângulo 7">
            <a:hlinkClick r:id="rId4" action="ppaction://hlinksldjump"/>
            <a:extLst>
              <a:ext uri="{FF2B5EF4-FFF2-40B4-BE49-F238E27FC236}">
                <a16:creationId xmlns:a16="http://schemas.microsoft.com/office/drawing/2014/main" id="{DDA885AF-3B1D-E528-9857-7892CA23A5DA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620EA8-F9DC-BD96-A6E9-E4E221DFC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185" y="3483576"/>
            <a:ext cx="6019148" cy="2789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2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135</a:t>
            </a:fld>
            <a:endParaRPr/>
          </a:p>
        </p:txBody>
      </p:sp>
      <p:sp>
        <p:nvSpPr>
          <p:cNvPr id="1591" name="Google Shape;1591;p124"/>
          <p:cNvSpPr txBox="1"/>
          <p:nvPr/>
        </p:nvSpPr>
        <p:spPr>
          <a:xfrm>
            <a:off x="855827" y="4363229"/>
            <a:ext cx="112099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Anexos</a:t>
            </a:r>
            <a:endParaRPr/>
          </a:p>
        </p:txBody>
      </p:sp>
      <p:sp>
        <p:nvSpPr>
          <p:cNvPr id="1592" name="Google Shape;1592;p124"/>
          <p:cNvSpPr txBox="1"/>
          <p:nvPr/>
        </p:nvSpPr>
        <p:spPr>
          <a:xfrm>
            <a:off x="887577" y="3652744"/>
            <a:ext cx="91432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24.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75FF6385-F47E-FB34-928F-6317E18F7F2B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2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136</a:t>
            </a:fld>
            <a:endParaRPr/>
          </a:p>
        </p:txBody>
      </p:sp>
      <p:sp>
        <p:nvSpPr>
          <p:cNvPr id="1598" name="Google Shape;1598;p125"/>
          <p:cNvSpPr txBox="1"/>
          <p:nvPr/>
        </p:nvSpPr>
        <p:spPr>
          <a:xfrm>
            <a:off x="855827" y="4363229"/>
            <a:ext cx="112099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Modelos de Segurança</a:t>
            </a:r>
            <a:endParaRPr/>
          </a:p>
        </p:txBody>
      </p:sp>
      <p:sp>
        <p:nvSpPr>
          <p:cNvPr id="1599" name="Google Shape;1599;p125"/>
          <p:cNvSpPr txBox="1"/>
          <p:nvPr/>
        </p:nvSpPr>
        <p:spPr>
          <a:xfrm>
            <a:off x="887577" y="3652744"/>
            <a:ext cx="201698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Anexos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83C620D5-88EF-F29C-E0B3-DDD93AC33B5E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2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137</a:t>
            </a:fld>
            <a:endParaRPr/>
          </a:p>
        </p:txBody>
      </p:sp>
      <p:graphicFrame>
        <p:nvGraphicFramePr>
          <p:cNvPr id="1605" name="Google Shape;1605;p126"/>
          <p:cNvGraphicFramePr/>
          <p:nvPr/>
        </p:nvGraphicFramePr>
        <p:xfrm>
          <a:off x="381606" y="2734830"/>
          <a:ext cx="12240000" cy="6275040"/>
        </p:xfrm>
        <a:graphic>
          <a:graphicData uri="http://schemas.openxmlformats.org/drawingml/2006/table">
            <a:tbl>
              <a:tblPr>
                <a:noFill/>
                <a:tableStyleId>{FDC2567C-472F-477E-AB22-3946992FC89C}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70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Access Directory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Edit Org Contacts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Roles and Domain Claims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Issue/Sign TnCs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S.S. 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Add/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Manage A.S.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Edit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ICP-BR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Certs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Org Admin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Primary Technical Contact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Secondary Technical Contact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Primary Business Contact 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Secondary Business Contact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Primary Service Desk Contact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Secondary Service Desk Contact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Primary Dispute Contact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Secondary Dispute Contact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Primary Portal Contact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Secondary Portal Contact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Primary Centralized Plataform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 Add  Secondary Centralized Plataform</a:t>
                      </a:r>
                      <a:endParaRPr sz="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720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Public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Global Admin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Org Admin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/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Primary Technical Contact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Secondary Technical Contact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Primary Business Contact 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Secondary Business Contact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Primary Service Desk Contact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Secondary Service Desk Contact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Primary Dispute Contact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Secondary Dispute Contact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Primary Portal Contact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Secondary Portal Contact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Primary Centralized Platform Contact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Secondary Centralized Platform Contact</a:t>
                      </a:r>
                      <a:endParaRPr sz="12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08000" marR="0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0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600" marR="4600" marT="46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606" name="Google Shape;1606;p126"/>
          <p:cNvSpPr txBox="1"/>
          <p:nvPr/>
        </p:nvSpPr>
        <p:spPr>
          <a:xfrm>
            <a:off x="707273" y="1524327"/>
            <a:ext cx="59221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MODELO DE SEGURANÇA</a:t>
            </a:r>
            <a:endParaRPr dirty="0"/>
          </a:p>
        </p:txBody>
      </p:sp>
      <p:sp>
        <p:nvSpPr>
          <p:cNvPr id="1607" name="Google Shape;1607;p126"/>
          <p:cNvSpPr txBox="1"/>
          <p:nvPr/>
        </p:nvSpPr>
        <p:spPr>
          <a:xfrm>
            <a:off x="707273" y="2030834"/>
            <a:ext cx="48891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Poderes dos Usuários no Diretório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2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138</a:t>
            </a:fld>
            <a:endParaRPr/>
          </a:p>
        </p:txBody>
      </p:sp>
      <p:sp>
        <p:nvSpPr>
          <p:cNvPr id="1613" name="Google Shape;1613;p127"/>
          <p:cNvSpPr txBox="1"/>
          <p:nvPr/>
        </p:nvSpPr>
        <p:spPr>
          <a:xfrm>
            <a:off x="855827" y="4363229"/>
            <a:ext cx="112099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Recomendações para receptores</a:t>
            </a:r>
            <a:endParaRPr/>
          </a:p>
        </p:txBody>
      </p:sp>
      <p:sp>
        <p:nvSpPr>
          <p:cNvPr id="1614" name="Google Shape;1614;p127"/>
          <p:cNvSpPr txBox="1"/>
          <p:nvPr/>
        </p:nvSpPr>
        <p:spPr>
          <a:xfrm>
            <a:off x="887577" y="3652744"/>
            <a:ext cx="186907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Anexos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7E7BC3E5-7F03-9E1A-CBCD-780933A6621C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2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139</a:t>
            </a:fld>
            <a:endParaRPr/>
          </a:p>
        </p:txBody>
      </p:sp>
      <p:sp>
        <p:nvSpPr>
          <p:cNvPr id="1620" name="Google Shape;1620;p128"/>
          <p:cNvSpPr txBox="1"/>
          <p:nvPr/>
        </p:nvSpPr>
        <p:spPr>
          <a:xfrm>
            <a:off x="707273" y="3502258"/>
            <a:ext cx="6546143" cy="609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Exibir a(s) marca(s) em função do nome da mesma (Marca do Authorisation Server) e da literal que o cliente informou.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Caso sejam identificados mais de uma marca de mesmo nome, exibir uma única vez para o cliente.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Validar se a marca/Authorisation Servers possui os recursos (família de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API’s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) necessários para a jornada.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Em “ver detalhes da marca” exibir todas as organizações que estão relacionadas a ela: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 a marca estiver em mais do que uma organização, exibir todas as organizações que a mesma está cadastrada;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Organização que é hierarquicamente inferior a organização (mãe) que a marca está cadastrada, desde que a mesma (filha) não possua uma marca cadastrada para ela.</a:t>
            </a:r>
            <a:endParaRPr dirty="0"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saber as instituições hierarquicamente inferiores e necessário utilizar o campo parente. No mesmo será indicado o CNPJ da instituição mãe, se a mesma for uma filha.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 for mãe, terá o campo sem dado.</a:t>
            </a:r>
            <a:endParaRPr dirty="0"/>
          </a:p>
        </p:txBody>
      </p:sp>
      <p:sp>
        <p:nvSpPr>
          <p:cNvPr id="1621" name="Google Shape;1621;p128"/>
          <p:cNvSpPr txBox="1"/>
          <p:nvPr/>
        </p:nvSpPr>
        <p:spPr>
          <a:xfrm>
            <a:off x="707273" y="1524327"/>
            <a:ext cx="619106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Recomendações para busca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Identifica Marca</a:t>
            </a:r>
            <a:endParaRPr dirty="0"/>
          </a:p>
        </p:txBody>
      </p:sp>
      <p:sp>
        <p:nvSpPr>
          <p:cNvPr id="1622" name="Google Shape;1622;p128"/>
          <p:cNvSpPr txBox="1"/>
          <p:nvPr/>
        </p:nvSpPr>
        <p:spPr>
          <a:xfrm>
            <a:off x="707273" y="2628041"/>
            <a:ext cx="683034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Complemento ao Guia de Experiencia para Receptores de Dados</a:t>
            </a:r>
            <a:endParaRPr dirty="0"/>
          </a:p>
        </p:txBody>
      </p:sp>
      <p:pic>
        <p:nvPicPr>
          <p:cNvPr id="1623" name="Google Shape;1623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4095" y="3766418"/>
            <a:ext cx="2695951" cy="44297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tângulo 6">
            <a:hlinkClick r:id="rId4" action="ppaction://hlinksldjump"/>
            <a:extLst>
              <a:ext uri="{FF2B5EF4-FFF2-40B4-BE49-F238E27FC236}">
                <a16:creationId xmlns:a16="http://schemas.microsoft.com/office/drawing/2014/main" id="{63171939-BF77-FCEE-5A34-E4F1509AC51F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"/>
          <p:cNvSpPr/>
          <p:nvPr/>
        </p:nvSpPr>
        <p:spPr>
          <a:xfrm>
            <a:off x="0" y="8799151"/>
            <a:ext cx="13003214" cy="95762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260" name="Google Shape;260;p14"/>
          <p:cNvSpPr txBox="1"/>
          <p:nvPr/>
        </p:nvSpPr>
        <p:spPr>
          <a:xfrm>
            <a:off x="569781" y="923343"/>
            <a:ext cx="720261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ALTERNATIVAS PARA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ATUALIZAÇÃO DA MARCA</a:t>
            </a:r>
            <a:endParaRPr dirty="0"/>
          </a:p>
        </p:txBody>
      </p:sp>
      <p:pic>
        <p:nvPicPr>
          <p:cNvPr id="261" name="Google Shape;261;p14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l="7636" t="10973" r="7635" b="10972"/>
          <a:stretch/>
        </p:blipFill>
        <p:spPr>
          <a:xfrm>
            <a:off x="569781" y="9061048"/>
            <a:ext cx="470932" cy="43383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4"/>
          <p:cNvSpPr txBox="1"/>
          <p:nvPr/>
        </p:nvSpPr>
        <p:spPr>
          <a:xfrm>
            <a:off x="1216165" y="8908631"/>
            <a:ext cx="1105203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Importante! Caso a instituição queira utilizar alguma chave forte, recomendamos utilizar o AuthorisationServerID. Os campos Customer Friendly Server Name e Description são especialmente susceptíveis a atualizações pelas organizações e não devem ser utilizados para esse fim</a:t>
            </a:r>
            <a:endParaRPr/>
          </a:p>
        </p:txBody>
      </p:sp>
      <p:sp>
        <p:nvSpPr>
          <p:cNvPr id="263" name="Google Shape;263;p14"/>
          <p:cNvSpPr/>
          <p:nvPr/>
        </p:nvSpPr>
        <p:spPr>
          <a:xfrm>
            <a:off x="4433420" y="4973276"/>
            <a:ext cx="1925204" cy="1913659"/>
          </a:xfrm>
          <a:custGeom>
            <a:avLst/>
            <a:gdLst/>
            <a:ahLst/>
            <a:cxnLst/>
            <a:rect l="l" t="t" r="r" b="b"/>
            <a:pathLst>
              <a:path w="561" h="558" extrusionOk="0">
                <a:moveTo>
                  <a:pt x="350" y="429"/>
                </a:moveTo>
                <a:cubicBezTo>
                  <a:pt x="297" y="413"/>
                  <a:pt x="300" y="343"/>
                  <a:pt x="339" y="312"/>
                </a:cubicBezTo>
                <a:cubicBezTo>
                  <a:pt x="377" y="282"/>
                  <a:pt x="401" y="304"/>
                  <a:pt x="437" y="351"/>
                </a:cubicBezTo>
                <a:cubicBezTo>
                  <a:pt x="473" y="398"/>
                  <a:pt x="504" y="363"/>
                  <a:pt x="526" y="326"/>
                </a:cubicBezTo>
                <a:cubicBezTo>
                  <a:pt x="535" y="312"/>
                  <a:pt x="546" y="296"/>
                  <a:pt x="557" y="280"/>
                </a:cubicBezTo>
                <a:cubicBezTo>
                  <a:pt x="531" y="262"/>
                  <a:pt x="507" y="245"/>
                  <a:pt x="495" y="237"/>
                </a:cubicBezTo>
                <a:cubicBezTo>
                  <a:pt x="476" y="223"/>
                  <a:pt x="427" y="193"/>
                  <a:pt x="488" y="155"/>
                </a:cubicBezTo>
                <a:cubicBezTo>
                  <a:pt x="561" y="109"/>
                  <a:pt x="544" y="55"/>
                  <a:pt x="496" y="37"/>
                </a:cubicBezTo>
                <a:cubicBezTo>
                  <a:pt x="423" y="11"/>
                  <a:pt x="411" y="52"/>
                  <a:pt x="397" y="95"/>
                </a:cubicBezTo>
                <a:cubicBezTo>
                  <a:pt x="385" y="133"/>
                  <a:pt x="336" y="94"/>
                  <a:pt x="296" y="32"/>
                </a:cubicBezTo>
                <a:cubicBezTo>
                  <a:pt x="289" y="21"/>
                  <a:pt x="283" y="10"/>
                  <a:pt x="276" y="0"/>
                </a:cubicBezTo>
                <a:cubicBezTo>
                  <a:pt x="266" y="16"/>
                  <a:pt x="255" y="32"/>
                  <a:pt x="246" y="46"/>
                </a:cubicBezTo>
                <a:cubicBezTo>
                  <a:pt x="224" y="82"/>
                  <a:pt x="193" y="118"/>
                  <a:pt x="157" y="71"/>
                </a:cubicBezTo>
                <a:cubicBezTo>
                  <a:pt x="121" y="24"/>
                  <a:pt x="97" y="2"/>
                  <a:pt x="59" y="32"/>
                </a:cubicBezTo>
                <a:cubicBezTo>
                  <a:pt x="20" y="63"/>
                  <a:pt x="17" y="133"/>
                  <a:pt x="70" y="149"/>
                </a:cubicBezTo>
                <a:cubicBezTo>
                  <a:pt x="123" y="165"/>
                  <a:pt x="130" y="189"/>
                  <a:pt x="60" y="237"/>
                </a:cubicBezTo>
                <a:cubicBezTo>
                  <a:pt x="38" y="253"/>
                  <a:pt x="17" y="267"/>
                  <a:pt x="0" y="278"/>
                </a:cubicBezTo>
                <a:cubicBezTo>
                  <a:pt x="6" y="288"/>
                  <a:pt x="13" y="298"/>
                  <a:pt x="19" y="309"/>
                </a:cubicBezTo>
                <a:cubicBezTo>
                  <a:pt x="59" y="371"/>
                  <a:pt x="108" y="410"/>
                  <a:pt x="120" y="372"/>
                </a:cubicBezTo>
                <a:cubicBezTo>
                  <a:pt x="134" y="329"/>
                  <a:pt x="146" y="288"/>
                  <a:pt x="219" y="314"/>
                </a:cubicBezTo>
                <a:cubicBezTo>
                  <a:pt x="267" y="332"/>
                  <a:pt x="284" y="386"/>
                  <a:pt x="211" y="432"/>
                </a:cubicBezTo>
                <a:cubicBezTo>
                  <a:pt x="150" y="470"/>
                  <a:pt x="200" y="500"/>
                  <a:pt x="218" y="514"/>
                </a:cubicBezTo>
                <a:cubicBezTo>
                  <a:pt x="230" y="522"/>
                  <a:pt x="255" y="540"/>
                  <a:pt x="281" y="558"/>
                </a:cubicBezTo>
                <a:cubicBezTo>
                  <a:pt x="298" y="546"/>
                  <a:pt x="318" y="533"/>
                  <a:pt x="340" y="517"/>
                </a:cubicBezTo>
                <a:cubicBezTo>
                  <a:pt x="410" y="469"/>
                  <a:pt x="403" y="445"/>
                  <a:pt x="350" y="429"/>
                </a:cubicBezTo>
                <a:close/>
              </a:path>
            </a:pathLst>
          </a:custGeom>
          <a:solidFill>
            <a:srgbClr val="A5A5A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4"/>
          <p:cNvSpPr/>
          <p:nvPr/>
        </p:nvSpPr>
        <p:spPr>
          <a:xfrm>
            <a:off x="5380147" y="4012117"/>
            <a:ext cx="1939636" cy="1935307"/>
          </a:xfrm>
          <a:custGeom>
            <a:avLst/>
            <a:gdLst/>
            <a:ahLst/>
            <a:cxnLst/>
            <a:rect l="l" t="t" r="r" b="b"/>
            <a:pathLst>
              <a:path w="565" h="564" extrusionOk="0">
                <a:moveTo>
                  <a:pt x="121" y="375"/>
                </a:moveTo>
                <a:cubicBezTo>
                  <a:pt x="135" y="332"/>
                  <a:pt x="147" y="291"/>
                  <a:pt x="220" y="317"/>
                </a:cubicBezTo>
                <a:cubicBezTo>
                  <a:pt x="268" y="335"/>
                  <a:pt x="285" y="389"/>
                  <a:pt x="212" y="435"/>
                </a:cubicBezTo>
                <a:cubicBezTo>
                  <a:pt x="151" y="473"/>
                  <a:pt x="200" y="503"/>
                  <a:pt x="219" y="517"/>
                </a:cubicBezTo>
                <a:cubicBezTo>
                  <a:pt x="231" y="525"/>
                  <a:pt x="255" y="542"/>
                  <a:pt x="281" y="560"/>
                </a:cubicBezTo>
                <a:cubicBezTo>
                  <a:pt x="298" y="534"/>
                  <a:pt x="315" y="510"/>
                  <a:pt x="324" y="498"/>
                </a:cubicBezTo>
                <a:cubicBezTo>
                  <a:pt x="337" y="479"/>
                  <a:pt x="367" y="430"/>
                  <a:pt x="405" y="491"/>
                </a:cubicBezTo>
                <a:cubicBezTo>
                  <a:pt x="451" y="564"/>
                  <a:pt x="506" y="547"/>
                  <a:pt x="523" y="499"/>
                </a:cubicBezTo>
                <a:cubicBezTo>
                  <a:pt x="550" y="426"/>
                  <a:pt x="508" y="414"/>
                  <a:pt x="466" y="400"/>
                </a:cubicBezTo>
                <a:cubicBezTo>
                  <a:pt x="428" y="387"/>
                  <a:pt x="466" y="339"/>
                  <a:pt x="529" y="299"/>
                </a:cubicBezTo>
                <a:cubicBezTo>
                  <a:pt x="539" y="292"/>
                  <a:pt x="549" y="286"/>
                  <a:pt x="559" y="280"/>
                </a:cubicBezTo>
                <a:cubicBezTo>
                  <a:pt x="534" y="263"/>
                  <a:pt x="510" y="246"/>
                  <a:pt x="499" y="238"/>
                </a:cubicBezTo>
                <a:cubicBezTo>
                  <a:pt x="480" y="224"/>
                  <a:pt x="430" y="194"/>
                  <a:pt x="491" y="156"/>
                </a:cubicBezTo>
                <a:cubicBezTo>
                  <a:pt x="565" y="110"/>
                  <a:pt x="547" y="56"/>
                  <a:pt x="499" y="38"/>
                </a:cubicBezTo>
                <a:cubicBezTo>
                  <a:pt x="426" y="12"/>
                  <a:pt x="414" y="53"/>
                  <a:pt x="400" y="96"/>
                </a:cubicBezTo>
                <a:cubicBezTo>
                  <a:pt x="388" y="133"/>
                  <a:pt x="339" y="95"/>
                  <a:pt x="299" y="33"/>
                </a:cubicBezTo>
                <a:cubicBezTo>
                  <a:pt x="292" y="21"/>
                  <a:pt x="285" y="10"/>
                  <a:pt x="279" y="0"/>
                </a:cubicBezTo>
                <a:cubicBezTo>
                  <a:pt x="269" y="6"/>
                  <a:pt x="259" y="12"/>
                  <a:pt x="248" y="19"/>
                </a:cubicBezTo>
                <a:cubicBezTo>
                  <a:pt x="186" y="59"/>
                  <a:pt x="148" y="107"/>
                  <a:pt x="185" y="120"/>
                </a:cubicBezTo>
                <a:cubicBezTo>
                  <a:pt x="228" y="133"/>
                  <a:pt x="269" y="145"/>
                  <a:pt x="243" y="218"/>
                </a:cubicBezTo>
                <a:cubicBezTo>
                  <a:pt x="225" y="266"/>
                  <a:pt x="171" y="284"/>
                  <a:pt x="125" y="210"/>
                </a:cubicBezTo>
                <a:cubicBezTo>
                  <a:pt x="87" y="150"/>
                  <a:pt x="57" y="199"/>
                  <a:pt x="43" y="218"/>
                </a:cubicBezTo>
                <a:cubicBezTo>
                  <a:pt x="35" y="230"/>
                  <a:pt x="18" y="254"/>
                  <a:pt x="0" y="280"/>
                </a:cubicBezTo>
                <a:cubicBezTo>
                  <a:pt x="7" y="290"/>
                  <a:pt x="13" y="301"/>
                  <a:pt x="20" y="312"/>
                </a:cubicBezTo>
                <a:cubicBezTo>
                  <a:pt x="60" y="374"/>
                  <a:pt x="109" y="413"/>
                  <a:pt x="121" y="375"/>
                </a:cubicBezTo>
                <a:close/>
              </a:path>
            </a:pathLst>
          </a:custGeom>
          <a:solidFill>
            <a:srgbClr val="A5A5A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4"/>
          <p:cNvSpPr/>
          <p:nvPr/>
        </p:nvSpPr>
        <p:spPr>
          <a:xfrm>
            <a:off x="6344193" y="4973276"/>
            <a:ext cx="1912215" cy="1930978"/>
          </a:xfrm>
          <a:custGeom>
            <a:avLst/>
            <a:gdLst/>
            <a:ahLst/>
            <a:cxnLst/>
            <a:rect l="l" t="t" r="r" b="b"/>
            <a:pathLst>
              <a:path w="557" h="563" extrusionOk="0">
                <a:moveTo>
                  <a:pt x="523" y="298"/>
                </a:moveTo>
                <a:cubicBezTo>
                  <a:pt x="535" y="290"/>
                  <a:pt x="546" y="283"/>
                  <a:pt x="557" y="276"/>
                </a:cubicBezTo>
                <a:cubicBezTo>
                  <a:pt x="546" y="259"/>
                  <a:pt x="532" y="239"/>
                  <a:pt x="517" y="217"/>
                </a:cubicBezTo>
                <a:cubicBezTo>
                  <a:pt x="469" y="148"/>
                  <a:pt x="444" y="154"/>
                  <a:pt x="428" y="207"/>
                </a:cubicBezTo>
                <a:cubicBezTo>
                  <a:pt x="412" y="260"/>
                  <a:pt x="342" y="257"/>
                  <a:pt x="312" y="218"/>
                </a:cubicBezTo>
                <a:cubicBezTo>
                  <a:pt x="281" y="180"/>
                  <a:pt x="303" y="157"/>
                  <a:pt x="350" y="120"/>
                </a:cubicBezTo>
                <a:cubicBezTo>
                  <a:pt x="398" y="84"/>
                  <a:pt x="362" y="53"/>
                  <a:pt x="326" y="31"/>
                </a:cubicBezTo>
                <a:cubicBezTo>
                  <a:pt x="311" y="22"/>
                  <a:pt x="295" y="11"/>
                  <a:pt x="278" y="0"/>
                </a:cubicBezTo>
                <a:cubicBezTo>
                  <a:pt x="268" y="6"/>
                  <a:pt x="258" y="12"/>
                  <a:pt x="248" y="19"/>
                </a:cubicBezTo>
                <a:cubicBezTo>
                  <a:pt x="185" y="59"/>
                  <a:pt x="147" y="107"/>
                  <a:pt x="185" y="120"/>
                </a:cubicBezTo>
                <a:cubicBezTo>
                  <a:pt x="227" y="134"/>
                  <a:pt x="269" y="146"/>
                  <a:pt x="242" y="219"/>
                </a:cubicBezTo>
                <a:cubicBezTo>
                  <a:pt x="225" y="267"/>
                  <a:pt x="170" y="284"/>
                  <a:pt x="124" y="211"/>
                </a:cubicBezTo>
                <a:cubicBezTo>
                  <a:pt x="86" y="150"/>
                  <a:pt x="56" y="199"/>
                  <a:pt x="43" y="218"/>
                </a:cubicBezTo>
                <a:cubicBezTo>
                  <a:pt x="34" y="230"/>
                  <a:pt x="17" y="254"/>
                  <a:pt x="0" y="280"/>
                </a:cubicBezTo>
                <a:cubicBezTo>
                  <a:pt x="16" y="290"/>
                  <a:pt x="32" y="301"/>
                  <a:pt x="46" y="310"/>
                </a:cubicBezTo>
                <a:cubicBezTo>
                  <a:pt x="83" y="333"/>
                  <a:pt x="118" y="363"/>
                  <a:pt x="71" y="399"/>
                </a:cubicBezTo>
                <a:cubicBezTo>
                  <a:pt x="24" y="436"/>
                  <a:pt x="2" y="459"/>
                  <a:pt x="33" y="498"/>
                </a:cubicBezTo>
                <a:cubicBezTo>
                  <a:pt x="63" y="536"/>
                  <a:pt x="133" y="540"/>
                  <a:pt x="149" y="487"/>
                </a:cubicBezTo>
                <a:cubicBezTo>
                  <a:pt x="165" y="434"/>
                  <a:pt x="189" y="427"/>
                  <a:pt x="238" y="496"/>
                </a:cubicBezTo>
                <a:cubicBezTo>
                  <a:pt x="253" y="518"/>
                  <a:pt x="266" y="538"/>
                  <a:pt x="278" y="555"/>
                </a:cubicBezTo>
                <a:cubicBezTo>
                  <a:pt x="294" y="531"/>
                  <a:pt x="310" y="508"/>
                  <a:pt x="318" y="497"/>
                </a:cubicBezTo>
                <a:cubicBezTo>
                  <a:pt x="332" y="478"/>
                  <a:pt x="362" y="429"/>
                  <a:pt x="400" y="489"/>
                </a:cubicBezTo>
                <a:cubicBezTo>
                  <a:pt x="446" y="563"/>
                  <a:pt x="500" y="545"/>
                  <a:pt x="518" y="497"/>
                </a:cubicBezTo>
                <a:cubicBezTo>
                  <a:pt x="544" y="424"/>
                  <a:pt x="503" y="412"/>
                  <a:pt x="460" y="398"/>
                </a:cubicBezTo>
                <a:cubicBezTo>
                  <a:pt x="422" y="386"/>
                  <a:pt x="461" y="338"/>
                  <a:pt x="523" y="298"/>
                </a:cubicBezTo>
                <a:close/>
              </a:path>
            </a:pathLst>
          </a:custGeom>
          <a:solidFill>
            <a:srgbClr val="095F78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4"/>
          <p:cNvSpPr/>
          <p:nvPr/>
        </p:nvSpPr>
        <p:spPr>
          <a:xfrm>
            <a:off x="5397465" y="5934435"/>
            <a:ext cx="1900670" cy="1903557"/>
          </a:xfrm>
          <a:custGeom>
            <a:avLst/>
            <a:gdLst/>
            <a:ahLst/>
            <a:cxnLst/>
            <a:rect l="l" t="t" r="r" b="b"/>
            <a:pathLst>
              <a:path w="554" h="555" extrusionOk="0">
                <a:moveTo>
                  <a:pt x="425" y="207"/>
                </a:moveTo>
                <a:cubicBezTo>
                  <a:pt x="409" y="260"/>
                  <a:pt x="339" y="256"/>
                  <a:pt x="309" y="218"/>
                </a:cubicBezTo>
                <a:cubicBezTo>
                  <a:pt x="278" y="179"/>
                  <a:pt x="300" y="156"/>
                  <a:pt x="347" y="119"/>
                </a:cubicBezTo>
                <a:cubicBezTo>
                  <a:pt x="394" y="83"/>
                  <a:pt x="359" y="53"/>
                  <a:pt x="322" y="30"/>
                </a:cubicBezTo>
                <a:cubicBezTo>
                  <a:pt x="308" y="21"/>
                  <a:pt x="292" y="10"/>
                  <a:pt x="276" y="0"/>
                </a:cubicBezTo>
                <a:cubicBezTo>
                  <a:pt x="265" y="16"/>
                  <a:pt x="254" y="32"/>
                  <a:pt x="245" y="46"/>
                </a:cubicBezTo>
                <a:cubicBezTo>
                  <a:pt x="223" y="83"/>
                  <a:pt x="192" y="118"/>
                  <a:pt x="156" y="71"/>
                </a:cubicBezTo>
                <a:cubicBezTo>
                  <a:pt x="120" y="24"/>
                  <a:pt x="96" y="2"/>
                  <a:pt x="58" y="32"/>
                </a:cubicBezTo>
                <a:cubicBezTo>
                  <a:pt x="19" y="63"/>
                  <a:pt x="16" y="133"/>
                  <a:pt x="69" y="149"/>
                </a:cubicBezTo>
                <a:cubicBezTo>
                  <a:pt x="122" y="165"/>
                  <a:pt x="129" y="189"/>
                  <a:pt x="59" y="237"/>
                </a:cubicBezTo>
                <a:cubicBezTo>
                  <a:pt x="37" y="253"/>
                  <a:pt x="17" y="266"/>
                  <a:pt x="0" y="278"/>
                </a:cubicBezTo>
                <a:cubicBezTo>
                  <a:pt x="16" y="288"/>
                  <a:pt x="32" y="299"/>
                  <a:pt x="45" y="307"/>
                </a:cubicBezTo>
                <a:cubicBezTo>
                  <a:pt x="82" y="330"/>
                  <a:pt x="117" y="360"/>
                  <a:pt x="70" y="396"/>
                </a:cubicBezTo>
                <a:cubicBezTo>
                  <a:pt x="23" y="433"/>
                  <a:pt x="1" y="456"/>
                  <a:pt x="32" y="495"/>
                </a:cubicBezTo>
                <a:cubicBezTo>
                  <a:pt x="62" y="533"/>
                  <a:pt x="132" y="537"/>
                  <a:pt x="148" y="484"/>
                </a:cubicBezTo>
                <a:cubicBezTo>
                  <a:pt x="164" y="431"/>
                  <a:pt x="189" y="424"/>
                  <a:pt x="237" y="493"/>
                </a:cubicBezTo>
                <a:cubicBezTo>
                  <a:pt x="253" y="516"/>
                  <a:pt x="267" y="537"/>
                  <a:pt x="279" y="555"/>
                </a:cubicBezTo>
                <a:cubicBezTo>
                  <a:pt x="295" y="544"/>
                  <a:pt x="314" y="531"/>
                  <a:pt x="335" y="516"/>
                </a:cubicBezTo>
                <a:cubicBezTo>
                  <a:pt x="404" y="468"/>
                  <a:pt x="397" y="443"/>
                  <a:pt x="344" y="427"/>
                </a:cubicBezTo>
                <a:cubicBezTo>
                  <a:pt x="291" y="411"/>
                  <a:pt x="295" y="342"/>
                  <a:pt x="333" y="311"/>
                </a:cubicBezTo>
                <a:cubicBezTo>
                  <a:pt x="372" y="281"/>
                  <a:pt x="395" y="302"/>
                  <a:pt x="432" y="350"/>
                </a:cubicBezTo>
                <a:cubicBezTo>
                  <a:pt x="468" y="397"/>
                  <a:pt x="499" y="361"/>
                  <a:pt x="521" y="325"/>
                </a:cubicBezTo>
                <a:cubicBezTo>
                  <a:pt x="530" y="310"/>
                  <a:pt x="542" y="292"/>
                  <a:pt x="554" y="275"/>
                </a:cubicBezTo>
                <a:cubicBezTo>
                  <a:pt x="542" y="258"/>
                  <a:pt x="529" y="238"/>
                  <a:pt x="514" y="216"/>
                </a:cubicBezTo>
                <a:cubicBezTo>
                  <a:pt x="465" y="147"/>
                  <a:pt x="441" y="154"/>
                  <a:pt x="425" y="207"/>
                </a:cubicBezTo>
                <a:close/>
              </a:path>
            </a:pathLst>
          </a:custGeom>
          <a:solidFill>
            <a:srgbClr val="A5A5A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4"/>
          <p:cNvSpPr/>
          <p:nvPr/>
        </p:nvSpPr>
        <p:spPr>
          <a:xfrm>
            <a:off x="7002146" y="5858796"/>
            <a:ext cx="511844" cy="532873"/>
          </a:xfrm>
          <a:custGeom>
            <a:avLst/>
            <a:gdLst/>
            <a:ahLst/>
            <a:cxnLst/>
            <a:rect l="l" t="t" r="r" b="b"/>
            <a:pathLst>
              <a:path w="3456" h="3598" extrusionOk="0">
                <a:moveTo>
                  <a:pt x="1418" y="3042"/>
                </a:moveTo>
                <a:lnTo>
                  <a:pt x="2037" y="3042"/>
                </a:lnTo>
                <a:lnTo>
                  <a:pt x="2060" y="3045"/>
                </a:lnTo>
                <a:lnTo>
                  <a:pt x="2081" y="3053"/>
                </a:lnTo>
                <a:lnTo>
                  <a:pt x="2101" y="3065"/>
                </a:lnTo>
                <a:lnTo>
                  <a:pt x="2116" y="3080"/>
                </a:lnTo>
                <a:lnTo>
                  <a:pt x="2128" y="3100"/>
                </a:lnTo>
                <a:lnTo>
                  <a:pt x="2136" y="3120"/>
                </a:lnTo>
                <a:lnTo>
                  <a:pt x="2138" y="3144"/>
                </a:lnTo>
                <a:lnTo>
                  <a:pt x="2138" y="3249"/>
                </a:lnTo>
                <a:lnTo>
                  <a:pt x="2136" y="3280"/>
                </a:lnTo>
                <a:lnTo>
                  <a:pt x="2127" y="3308"/>
                </a:lnTo>
                <a:lnTo>
                  <a:pt x="2115" y="3335"/>
                </a:lnTo>
                <a:lnTo>
                  <a:pt x="2098" y="3359"/>
                </a:lnTo>
                <a:lnTo>
                  <a:pt x="2077" y="3378"/>
                </a:lnTo>
                <a:lnTo>
                  <a:pt x="2053" y="3395"/>
                </a:lnTo>
                <a:lnTo>
                  <a:pt x="2027" y="3407"/>
                </a:lnTo>
                <a:lnTo>
                  <a:pt x="1997" y="3415"/>
                </a:lnTo>
                <a:lnTo>
                  <a:pt x="1971" y="3510"/>
                </a:lnTo>
                <a:lnTo>
                  <a:pt x="1962" y="3534"/>
                </a:lnTo>
                <a:lnTo>
                  <a:pt x="1947" y="3556"/>
                </a:lnTo>
                <a:lnTo>
                  <a:pt x="1929" y="3573"/>
                </a:lnTo>
                <a:lnTo>
                  <a:pt x="1907" y="3586"/>
                </a:lnTo>
                <a:lnTo>
                  <a:pt x="1882" y="3595"/>
                </a:lnTo>
                <a:lnTo>
                  <a:pt x="1856" y="3598"/>
                </a:lnTo>
                <a:lnTo>
                  <a:pt x="1600" y="3598"/>
                </a:lnTo>
                <a:lnTo>
                  <a:pt x="1572" y="3595"/>
                </a:lnTo>
                <a:lnTo>
                  <a:pt x="1548" y="3586"/>
                </a:lnTo>
                <a:lnTo>
                  <a:pt x="1526" y="3573"/>
                </a:lnTo>
                <a:lnTo>
                  <a:pt x="1509" y="3556"/>
                </a:lnTo>
                <a:lnTo>
                  <a:pt x="1493" y="3534"/>
                </a:lnTo>
                <a:lnTo>
                  <a:pt x="1485" y="3510"/>
                </a:lnTo>
                <a:lnTo>
                  <a:pt x="1459" y="3415"/>
                </a:lnTo>
                <a:lnTo>
                  <a:pt x="1430" y="3407"/>
                </a:lnTo>
                <a:lnTo>
                  <a:pt x="1402" y="3395"/>
                </a:lnTo>
                <a:lnTo>
                  <a:pt x="1378" y="3378"/>
                </a:lnTo>
                <a:lnTo>
                  <a:pt x="1358" y="3358"/>
                </a:lnTo>
                <a:lnTo>
                  <a:pt x="1340" y="3335"/>
                </a:lnTo>
                <a:lnTo>
                  <a:pt x="1328" y="3308"/>
                </a:lnTo>
                <a:lnTo>
                  <a:pt x="1319" y="3279"/>
                </a:lnTo>
                <a:lnTo>
                  <a:pt x="1317" y="3248"/>
                </a:lnTo>
                <a:lnTo>
                  <a:pt x="1317" y="3143"/>
                </a:lnTo>
                <a:lnTo>
                  <a:pt x="1319" y="3120"/>
                </a:lnTo>
                <a:lnTo>
                  <a:pt x="1327" y="3098"/>
                </a:lnTo>
                <a:lnTo>
                  <a:pt x="1339" y="3080"/>
                </a:lnTo>
                <a:lnTo>
                  <a:pt x="1354" y="3063"/>
                </a:lnTo>
                <a:lnTo>
                  <a:pt x="1373" y="3053"/>
                </a:lnTo>
                <a:lnTo>
                  <a:pt x="1395" y="3045"/>
                </a:lnTo>
                <a:lnTo>
                  <a:pt x="1418" y="3042"/>
                </a:lnTo>
                <a:close/>
                <a:moveTo>
                  <a:pt x="2620" y="2530"/>
                </a:moveTo>
                <a:lnTo>
                  <a:pt x="2642" y="2530"/>
                </a:lnTo>
                <a:lnTo>
                  <a:pt x="2664" y="2534"/>
                </a:lnTo>
                <a:lnTo>
                  <a:pt x="2683" y="2544"/>
                </a:lnTo>
                <a:lnTo>
                  <a:pt x="2702" y="2558"/>
                </a:lnTo>
                <a:lnTo>
                  <a:pt x="2949" y="2806"/>
                </a:lnTo>
                <a:lnTo>
                  <a:pt x="2964" y="2824"/>
                </a:lnTo>
                <a:lnTo>
                  <a:pt x="2974" y="2845"/>
                </a:lnTo>
                <a:lnTo>
                  <a:pt x="2978" y="2867"/>
                </a:lnTo>
                <a:lnTo>
                  <a:pt x="2978" y="2888"/>
                </a:lnTo>
                <a:lnTo>
                  <a:pt x="2974" y="2909"/>
                </a:lnTo>
                <a:lnTo>
                  <a:pt x="2964" y="2930"/>
                </a:lnTo>
                <a:lnTo>
                  <a:pt x="2949" y="2948"/>
                </a:lnTo>
                <a:lnTo>
                  <a:pt x="2934" y="2961"/>
                </a:lnTo>
                <a:lnTo>
                  <a:pt x="2917" y="2969"/>
                </a:lnTo>
                <a:lnTo>
                  <a:pt x="2898" y="2975"/>
                </a:lnTo>
                <a:lnTo>
                  <a:pt x="2879" y="2977"/>
                </a:lnTo>
                <a:lnTo>
                  <a:pt x="2860" y="2975"/>
                </a:lnTo>
                <a:lnTo>
                  <a:pt x="2841" y="2969"/>
                </a:lnTo>
                <a:lnTo>
                  <a:pt x="2824" y="2961"/>
                </a:lnTo>
                <a:lnTo>
                  <a:pt x="2808" y="2948"/>
                </a:lnTo>
                <a:lnTo>
                  <a:pt x="2560" y="2699"/>
                </a:lnTo>
                <a:lnTo>
                  <a:pt x="2545" y="2682"/>
                </a:lnTo>
                <a:lnTo>
                  <a:pt x="2536" y="2661"/>
                </a:lnTo>
                <a:lnTo>
                  <a:pt x="2531" y="2640"/>
                </a:lnTo>
                <a:lnTo>
                  <a:pt x="2531" y="2618"/>
                </a:lnTo>
                <a:lnTo>
                  <a:pt x="2536" y="2596"/>
                </a:lnTo>
                <a:lnTo>
                  <a:pt x="2545" y="2577"/>
                </a:lnTo>
                <a:lnTo>
                  <a:pt x="2560" y="2558"/>
                </a:lnTo>
                <a:lnTo>
                  <a:pt x="2578" y="2544"/>
                </a:lnTo>
                <a:lnTo>
                  <a:pt x="2599" y="2534"/>
                </a:lnTo>
                <a:lnTo>
                  <a:pt x="2620" y="2530"/>
                </a:lnTo>
                <a:close/>
                <a:moveTo>
                  <a:pt x="813" y="2530"/>
                </a:moveTo>
                <a:lnTo>
                  <a:pt x="835" y="2530"/>
                </a:lnTo>
                <a:lnTo>
                  <a:pt x="857" y="2534"/>
                </a:lnTo>
                <a:lnTo>
                  <a:pt x="877" y="2544"/>
                </a:lnTo>
                <a:lnTo>
                  <a:pt x="894" y="2558"/>
                </a:lnTo>
                <a:lnTo>
                  <a:pt x="910" y="2577"/>
                </a:lnTo>
                <a:lnTo>
                  <a:pt x="919" y="2596"/>
                </a:lnTo>
                <a:lnTo>
                  <a:pt x="924" y="2618"/>
                </a:lnTo>
                <a:lnTo>
                  <a:pt x="924" y="2640"/>
                </a:lnTo>
                <a:lnTo>
                  <a:pt x="919" y="2661"/>
                </a:lnTo>
                <a:lnTo>
                  <a:pt x="910" y="2682"/>
                </a:lnTo>
                <a:lnTo>
                  <a:pt x="894" y="2699"/>
                </a:lnTo>
                <a:lnTo>
                  <a:pt x="647" y="2948"/>
                </a:lnTo>
                <a:lnTo>
                  <a:pt x="631" y="2961"/>
                </a:lnTo>
                <a:lnTo>
                  <a:pt x="614" y="2969"/>
                </a:lnTo>
                <a:lnTo>
                  <a:pt x="596" y="2975"/>
                </a:lnTo>
                <a:lnTo>
                  <a:pt x="576" y="2977"/>
                </a:lnTo>
                <a:lnTo>
                  <a:pt x="557" y="2975"/>
                </a:lnTo>
                <a:lnTo>
                  <a:pt x="539" y="2969"/>
                </a:lnTo>
                <a:lnTo>
                  <a:pt x="521" y="2961"/>
                </a:lnTo>
                <a:lnTo>
                  <a:pt x="506" y="2948"/>
                </a:lnTo>
                <a:lnTo>
                  <a:pt x="492" y="2930"/>
                </a:lnTo>
                <a:lnTo>
                  <a:pt x="482" y="2909"/>
                </a:lnTo>
                <a:lnTo>
                  <a:pt x="477" y="2888"/>
                </a:lnTo>
                <a:lnTo>
                  <a:pt x="477" y="2867"/>
                </a:lnTo>
                <a:lnTo>
                  <a:pt x="482" y="2845"/>
                </a:lnTo>
                <a:lnTo>
                  <a:pt x="492" y="2824"/>
                </a:lnTo>
                <a:lnTo>
                  <a:pt x="506" y="2806"/>
                </a:lnTo>
                <a:lnTo>
                  <a:pt x="754" y="2558"/>
                </a:lnTo>
                <a:lnTo>
                  <a:pt x="772" y="2544"/>
                </a:lnTo>
                <a:lnTo>
                  <a:pt x="793" y="2534"/>
                </a:lnTo>
                <a:lnTo>
                  <a:pt x="813" y="2530"/>
                </a:lnTo>
                <a:close/>
                <a:moveTo>
                  <a:pt x="3005" y="1626"/>
                </a:moveTo>
                <a:lnTo>
                  <a:pt x="3356" y="1626"/>
                </a:lnTo>
                <a:lnTo>
                  <a:pt x="3380" y="1629"/>
                </a:lnTo>
                <a:lnTo>
                  <a:pt x="3401" y="1636"/>
                </a:lnTo>
                <a:lnTo>
                  <a:pt x="3419" y="1648"/>
                </a:lnTo>
                <a:lnTo>
                  <a:pt x="3434" y="1664"/>
                </a:lnTo>
                <a:lnTo>
                  <a:pt x="3446" y="1682"/>
                </a:lnTo>
                <a:lnTo>
                  <a:pt x="3453" y="1703"/>
                </a:lnTo>
                <a:lnTo>
                  <a:pt x="3456" y="1726"/>
                </a:lnTo>
                <a:lnTo>
                  <a:pt x="3453" y="1749"/>
                </a:lnTo>
                <a:lnTo>
                  <a:pt x="3446" y="1771"/>
                </a:lnTo>
                <a:lnTo>
                  <a:pt x="3434" y="1789"/>
                </a:lnTo>
                <a:lnTo>
                  <a:pt x="3418" y="1805"/>
                </a:lnTo>
                <a:lnTo>
                  <a:pt x="3399" y="1816"/>
                </a:lnTo>
                <a:lnTo>
                  <a:pt x="3379" y="1823"/>
                </a:lnTo>
                <a:lnTo>
                  <a:pt x="3356" y="1827"/>
                </a:lnTo>
                <a:lnTo>
                  <a:pt x="3005" y="1827"/>
                </a:lnTo>
                <a:lnTo>
                  <a:pt x="2982" y="1823"/>
                </a:lnTo>
                <a:lnTo>
                  <a:pt x="2961" y="1816"/>
                </a:lnTo>
                <a:lnTo>
                  <a:pt x="2943" y="1804"/>
                </a:lnTo>
                <a:lnTo>
                  <a:pt x="2928" y="1788"/>
                </a:lnTo>
                <a:lnTo>
                  <a:pt x="2915" y="1770"/>
                </a:lnTo>
                <a:lnTo>
                  <a:pt x="2908" y="1749"/>
                </a:lnTo>
                <a:lnTo>
                  <a:pt x="2906" y="1726"/>
                </a:lnTo>
                <a:lnTo>
                  <a:pt x="2908" y="1703"/>
                </a:lnTo>
                <a:lnTo>
                  <a:pt x="2915" y="1682"/>
                </a:lnTo>
                <a:lnTo>
                  <a:pt x="2928" y="1664"/>
                </a:lnTo>
                <a:lnTo>
                  <a:pt x="2943" y="1648"/>
                </a:lnTo>
                <a:lnTo>
                  <a:pt x="2961" y="1636"/>
                </a:lnTo>
                <a:lnTo>
                  <a:pt x="2982" y="1629"/>
                </a:lnTo>
                <a:lnTo>
                  <a:pt x="3005" y="1626"/>
                </a:lnTo>
                <a:close/>
                <a:moveTo>
                  <a:pt x="100" y="1626"/>
                </a:moveTo>
                <a:lnTo>
                  <a:pt x="450" y="1626"/>
                </a:lnTo>
                <a:lnTo>
                  <a:pt x="473" y="1629"/>
                </a:lnTo>
                <a:lnTo>
                  <a:pt x="495" y="1636"/>
                </a:lnTo>
                <a:lnTo>
                  <a:pt x="513" y="1648"/>
                </a:lnTo>
                <a:lnTo>
                  <a:pt x="529" y="1664"/>
                </a:lnTo>
                <a:lnTo>
                  <a:pt x="540" y="1682"/>
                </a:lnTo>
                <a:lnTo>
                  <a:pt x="547" y="1703"/>
                </a:lnTo>
                <a:lnTo>
                  <a:pt x="551" y="1726"/>
                </a:lnTo>
                <a:lnTo>
                  <a:pt x="547" y="1749"/>
                </a:lnTo>
                <a:lnTo>
                  <a:pt x="540" y="1771"/>
                </a:lnTo>
                <a:lnTo>
                  <a:pt x="529" y="1789"/>
                </a:lnTo>
                <a:lnTo>
                  <a:pt x="513" y="1805"/>
                </a:lnTo>
                <a:lnTo>
                  <a:pt x="495" y="1816"/>
                </a:lnTo>
                <a:lnTo>
                  <a:pt x="473" y="1823"/>
                </a:lnTo>
                <a:lnTo>
                  <a:pt x="450" y="1827"/>
                </a:lnTo>
                <a:lnTo>
                  <a:pt x="100" y="1827"/>
                </a:lnTo>
                <a:lnTo>
                  <a:pt x="77" y="1823"/>
                </a:lnTo>
                <a:lnTo>
                  <a:pt x="56" y="1816"/>
                </a:lnTo>
                <a:lnTo>
                  <a:pt x="37" y="1804"/>
                </a:lnTo>
                <a:lnTo>
                  <a:pt x="22" y="1788"/>
                </a:lnTo>
                <a:lnTo>
                  <a:pt x="10" y="1770"/>
                </a:lnTo>
                <a:lnTo>
                  <a:pt x="2" y="1749"/>
                </a:lnTo>
                <a:lnTo>
                  <a:pt x="0" y="1726"/>
                </a:lnTo>
                <a:lnTo>
                  <a:pt x="2" y="1703"/>
                </a:lnTo>
                <a:lnTo>
                  <a:pt x="10" y="1682"/>
                </a:lnTo>
                <a:lnTo>
                  <a:pt x="22" y="1664"/>
                </a:lnTo>
                <a:lnTo>
                  <a:pt x="37" y="1648"/>
                </a:lnTo>
                <a:lnTo>
                  <a:pt x="56" y="1636"/>
                </a:lnTo>
                <a:lnTo>
                  <a:pt x="77" y="1629"/>
                </a:lnTo>
                <a:lnTo>
                  <a:pt x="100" y="1626"/>
                </a:lnTo>
                <a:close/>
                <a:moveTo>
                  <a:pt x="1728" y="1090"/>
                </a:moveTo>
                <a:lnTo>
                  <a:pt x="1663" y="1094"/>
                </a:lnTo>
                <a:lnTo>
                  <a:pt x="1600" y="1104"/>
                </a:lnTo>
                <a:lnTo>
                  <a:pt x="1538" y="1119"/>
                </a:lnTo>
                <a:lnTo>
                  <a:pt x="1479" y="1141"/>
                </a:lnTo>
                <a:lnTo>
                  <a:pt x="1423" y="1167"/>
                </a:lnTo>
                <a:lnTo>
                  <a:pt x="1371" y="1200"/>
                </a:lnTo>
                <a:lnTo>
                  <a:pt x="1321" y="1236"/>
                </a:lnTo>
                <a:lnTo>
                  <a:pt x="1275" y="1277"/>
                </a:lnTo>
                <a:lnTo>
                  <a:pt x="1234" y="1323"/>
                </a:lnTo>
                <a:lnTo>
                  <a:pt x="1198" y="1373"/>
                </a:lnTo>
                <a:lnTo>
                  <a:pt x="1165" y="1425"/>
                </a:lnTo>
                <a:lnTo>
                  <a:pt x="1138" y="1481"/>
                </a:lnTo>
                <a:lnTo>
                  <a:pt x="1117" y="1540"/>
                </a:lnTo>
                <a:lnTo>
                  <a:pt x="1100" y="1601"/>
                </a:lnTo>
                <a:lnTo>
                  <a:pt x="1090" y="1665"/>
                </a:lnTo>
                <a:lnTo>
                  <a:pt x="1087" y="1730"/>
                </a:lnTo>
                <a:lnTo>
                  <a:pt x="1090" y="1752"/>
                </a:lnTo>
                <a:lnTo>
                  <a:pt x="1098" y="1774"/>
                </a:lnTo>
                <a:lnTo>
                  <a:pt x="1109" y="1793"/>
                </a:lnTo>
                <a:lnTo>
                  <a:pt x="1125" y="1808"/>
                </a:lnTo>
                <a:lnTo>
                  <a:pt x="1143" y="1820"/>
                </a:lnTo>
                <a:lnTo>
                  <a:pt x="1165" y="1828"/>
                </a:lnTo>
                <a:lnTo>
                  <a:pt x="1188" y="1830"/>
                </a:lnTo>
                <a:lnTo>
                  <a:pt x="1211" y="1828"/>
                </a:lnTo>
                <a:lnTo>
                  <a:pt x="1232" y="1820"/>
                </a:lnTo>
                <a:lnTo>
                  <a:pt x="1250" y="1808"/>
                </a:lnTo>
                <a:lnTo>
                  <a:pt x="1266" y="1793"/>
                </a:lnTo>
                <a:lnTo>
                  <a:pt x="1278" y="1774"/>
                </a:lnTo>
                <a:lnTo>
                  <a:pt x="1285" y="1753"/>
                </a:lnTo>
                <a:lnTo>
                  <a:pt x="1288" y="1730"/>
                </a:lnTo>
                <a:lnTo>
                  <a:pt x="1291" y="1674"/>
                </a:lnTo>
                <a:lnTo>
                  <a:pt x="1301" y="1622"/>
                </a:lnTo>
                <a:lnTo>
                  <a:pt x="1317" y="1571"/>
                </a:lnTo>
                <a:lnTo>
                  <a:pt x="1339" y="1524"/>
                </a:lnTo>
                <a:lnTo>
                  <a:pt x="1366" y="1479"/>
                </a:lnTo>
                <a:lnTo>
                  <a:pt x="1399" y="1438"/>
                </a:lnTo>
                <a:lnTo>
                  <a:pt x="1436" y="1401"/>
                </a:lnTo>
                <a:lnTo>
                  <a:pt x="1477" y="1369"/>
                </a:lnTo>
                <a:lnTo>
                  <a:pt x="1522" y="1342"/>
                </a:lnTo>
                <a:lnTo>
                  <a:pt x="1569" y="1320"/>
                </a:lnTo>
                <a:lnTo>
                  <a:pt x="1619" y="1304"/>
                </a:lnTo>
                <a:lnTo>
                  <a:pt x="1673" y="1294"/>
                </a:lnTo>
                <a:lnTo>
                  <a:pt x="1728" y="1291"/>
                </a:lnTo>
                <a:lnTo>
                  <a:pt x="1751" y="1287"/>
                </a:lnTo>
                <a:lnTo>
                  <a:pt x="1773" y="1280"/>
                </a:lnTo>
                <a:lnTo>
                  <a:pt x="1791" y="1269"/>
                </a:lnTo>
                <a:lnTo>
                  <a:pt x="1806" y="1252"/>
                </a:lnTo>
                <a:lnTo>
                  <a:pt x="1817" y="1235"/>
                </a:lnTo>
                <a:lnTo>
                  <a:pt x="1825" y="1213"/>
                </a:lnTo>
                <a:lnTo>
                  <a:pt x="1828" y="1190"/>
                </a:lnTo>
                <a:lnTo>
                  <a:pt x="1825" y="1167"/>
                </a:lnTo>
                <a:lnTo>
                  <a:pt x="1817" y="1146"/>
                </a:lnTo>
                <a:lnTo>
                  <a:pt x="1806" y="1128"/>
                </a:lnTo>
                <a:lnTo>
                  <a:pt x="1791" y="1112"/>
                </a:lnTo>
                <a:lnTo>
                  <a:pt x="1773" y="1100"/>
                </a:lnTo>
                <a:lnTo>
                  <a:pt x="1751" y="1093"/>
                </a:lnTo>
                <a:lnTo>
                  <a:pt x="1728" y="1090"/>
                </a:lnTo>
                <a:close/>
                <a:moveTo>
                  <a:pt x="1722" y="841"/>
                </a:moveTo>
                <a:lnTo>
                  <a:pt x="1799" y="843"/>
                </a:lnTo>
                <a:lnTo>
                  <a:pt x="1874" y="852"/>
                </a:lnTo>
                <a:lnTo>
                  <a:pt x="1948" y="867"/>
                </a:lnTo>
                <a:lnTo>
                  <a:pt x="2018" y="889"/>
                </a:lnTo>
                <a:lnTo>
                  <a:pt x="2087" y="915"/>
                </a:lnTo>
                <a:lnTo>
                  <a:pt x="2151" y="948"/>
                </a:lnTo>
                <a:lnTo>
                  <a:pt x="2214" y="984"/>
                </a:lnTo>
                <a:lnTo>
                  <a:pt x="2273" y="1027"/>
                </a:lnTo>
                <a:lnTo>
                  <a:pt x="2328" y="1073"/>
                </a:lnTo>
                <a:lnTo>
                  <a:pt x="2378" y="1124"/>
                </a:lnTo>
                <a:lnTo>
                  <a:pt x="2425" y="1179"/>
                </a:lnTo>
                <a:lnTo>
                  <a:pt x="2468" y="1237"/>
                </a:lnTo>
                <a:lnTo>
                  <a:pt x="2505" y="1299"/>
                </a:lnTo>
                <a:lnTo>
                  <a:pt x="2538" y="1364"/>
                </a:lnTo>
                <a:lnTo>
                  <a:pt x="2565" y="1432"/>
                </a:lnTo>
                <a:lnTo>
                  <a:pt x="2586" y="1503"/>
                </a:lnTo>
                <a:lnTo>
                  <a:pt x="2602" y="1575"/>
                </a:lnTo>
                <a:lnTo>
                  <a:pt x="2612" y="1650"/>
                </a:lnTo>
                <a:lnTo>
                  <a:pt x="2616" y="1727"/>
                </a:lnTo>
                <a:lnTo>
                  <a:pt x="2611" y="1806"/>
                </a:lnTo>
                <a:lnTo>
                  <a:pt x="2601" y="1882"/>
                </a:lnTo>
                <a:lnTo>
                  <a:pt x="2585" y="1958"/>
                </a:lnTo>
                <a:lnTo>
                  <a:pt x="2562" y="2030"/>
                </a:lnTo>
                <a:lnTo>
                  <a:pt x="2533" y="2099"/>
                </a:lnTo>
                <a:lnTo>
                  <a:pt x="2499" y="2166"/>
                </a:lnTo>
                <a:lnTo>
                  <a:pt x="2460" y="2228"/>
                </a:lnTo>
                <a:lnTo>
                  <a:pt x="2415" y="2287"/>
                </a:lnTo>
                <a:lnTo>
                  <a:pt x="2366" y="2342"/>
                </a:lnTo>
                <a:lnTo>
                  <a:pt x="2324" y="2389"/>
                </a:lnTo>
                <a:lnTo>
                  <a:pt x="2286" y="2439"/>
                </a:lnTo>
                <a:lnTo>
                  <a:pt x="2252" y="2491"/>
                </a:lnTo>
                <a:lnTo>
                  <a:pt x="2222" y="2546"/>
                </a:lnTo>
                <a:lnTo>
                  <a:pt x="2197" y="2603"/>
                </a:lnTo>
                <a:lnTo>
                  <a:pt x="2176" y="2662"/>
                </a:lnTo>
                <a:lnTo>
                  <a:pt x="2160" y="2722"/>
                </a:lnTo>
                <a:lnTo>
                  <a:pt x="2148" y="2783"/>
                </a:lnTo>
                <a:lnTo>
                  <a:pt x="2140" y="2813"/>
                </a:lnTo>
                <a:lnTo>
                  <a:pt x="2127" y="2839"/>
                </a:lnTo>
                <a:lnTo>
                  <a:pt x="2109" y="2862"/>
                </a:lnTo>
                <a:lnTo>
                  <a:pt x="2087" y="2881"/>
                </a:lnTo>
                <a:lnTo>
                  <a:pt x="2062" y="2895"/>
                </a:lnTo>
                <a:lnTo>
                  <a:pt x="2033" y="2904"/>
                </a:lnTo>
                <a:lnTo>
                  <a:pt x="2002" y="2907"/>
                </a:lnTo>
                <a:lnTo>
                  <a:pt x="1452" y="2907"/>
                </a:lnTo>
                <a:lnTo>
                  <a:pt x="1422" y="2904"/>
                </a:lnTo>
                <a:lnTo>
                  <a:pt x="1394" y="2895"/>
                </a:lnTo>
                <a:lnTo>
                  <a:pt x="1369" y="2881"/>
                </a:lnTo>
                <a:lnTo>
                  <a:pt x="1347" y="2862"/>
                </a:lnTo>
                <a:lnTo>
                  <a:pt x="1328" y="2839"/>
                </a:lnTo>
                <a:lnTo>
                  <a:pt x="1315" y="2813"/>
                </a:lnTo>
                <a:lnTo>
                  <a:pt x="1307" y="2785"/>
                </a:lnTo>
                <a:lnTo>
                  <a:pt x="1295" y="2722"/>
                </a:lnTo>
                <a:lnTo>
                  <a:pt x="1279" y="2662"/>
                </a:lnTo>
                <a:lnTo>
                  <a:pt x="1258" y="2603"/>
                </a:lnTo>
                <a:lnTo>
                  <a:pt x="1232" y="2546"/>
                </a:lnTo>
                <a:lnTo>
                  <a:pt x="1202" y="2491"/>
                </a:lnTo>
                <a:lnTo>
                  <a:pt x="1168" y="2438"/>
                </a:lnTo>
                <a:lnTo>
                  <a:pt x="1130" y="2389"/>
                </a:lnTo>
                <a:lnTo>
                  <a:pt x="1088" y="2342"/>
                </a:lnTo>
                <a:lnTo>
                  <a:pt x="1040" y="2287"/>
                </a:lnTo>
                <a:lnTo>
                  <a:pt x="996" y="2229"/>
                </a:lnTo>
                <a:lnTo>
                  <a:pt x="958" y="2167"/>
                </a:lnTo>
                <a:lnTo>
                  <a:pt x="924" y="2102"/>
                </a:lnTo>
                <a:lnTo>
                  <a:pt x="896" y="2033"/>
                </a:lnTo>
                <a:lnTo>
                  <a:pt x="873" y="1963"/>
                </a:lnTo>
                <a:lnTo>
                  <a:pt x="855" y="1890"/>
                </a:lnTo>
                <a:lnTo>
                  <a:pt x="845" y="1814"/>
                </a:lnTo>
                <a:lnTo>
                  <a:pt x="841" y="1737"/>
                </a:lnTo>
                <a:lnTo>
                  <a:pt x="843" y="1659"/>
                </a:lnTo>
                <a:lnTo>
                  <a:pt x="852" y="1585"/>
                </a:lnTo>
                <a:lnTo>
                  <a:pt x="867" y="1512"/>
                </a:lnTo>
                <a:lnTo>
                  <a:pt x="888" y="1440"/>
                </a:lnTo>
                <a:lnTo>
                  <a:pt x="914" y="1373"/>
                </a:lnTo>
                <a:lnTo>
                  <a:pt x="946" y="1307"/>
                </a:lnTo>
                <a:lnTo>
                  <a:pt x="982" y="1245"/>
                </a:lnTo>
                <a:lnTo>
                  <a:pt x="1024" y="1187"/>
                </a:lnTo>
                <a:lnTo>
                  <a:pt x="1070" y="1131"/>
                </a:lnTo>
                <a:lnTo>
                  <a:pt x="1120" y="1081"/>
                </a:lnTo>
                <a:lnTo>
                  <a:pt x="1175" y="1034"/>
                </a:lnTo>
                <a:lnTo>
                  <a:pt x="1233" y="991"/>
                </a:lnTo>
                <a:lnTo>
                  <a:pt x="1294" y="953"/>
                </a:lnTo>
                <a:lnTo>
                  <a:pt x="1359" y="920"/>
                </a:lnTo>
                <a:lnTo>
                  <a:pt x="1427" y="893"/>
                </a:lnTo>
                <a:lnTo>
                  <a:pt x="1497" y="871"/>
                </a:lnTo>
                <a:lnTo>
                  <a:pt x="1570" y="854"/>
                </a:lnTo>
                <a:lnTo>
                  <a:pt x="1644" y="844"/>
                </a:lnTo>
                <a:lnTo>
                  <a:pt x="1722" y="841"/>
                </a:lnTo>
                <a:close/>
                <a:moveTo>
                  <a:pt x="2868" y="477"/>
                </a:moveTo>
                <a:lnTo>
                  <a:pt x="2890" y="477"/>
                </a:lnTo>
                <a:lnTo>
                  <a:pt x="2911" y="481"/>
                </a:lnTo>
                <a:lnTo>
                  <a:pt x="2932" y="491"/>
                </a:lnTo>
                <a:lnTo>
                  <a:pt x="2951" y="505"/>
                </a:lnTo>
                <a:lnTo>
                  <a:pt x="2965" y="524"/>
                </a:lnTo>
                <a:lnTo>
                  <a:pt x="2974" y="544"/>
                </a:lnTo>
                <a:lnTo>
                  <a:pt x="2979" y="566"/>
                </a:lnTo>
                <a:lnTo>
                  <a:pt x="2979" y="587"/>
                </a:lnTo>
                <a:lnTo>
                  <a:pt x="2974" y="608"/>
                </a:lnTo>
                <a:lnTo>
                  <a:pt x="2965" y="629"/>
                </a:lnTo>
                <a:lnTo>
                  <a:pt x="2951" y="646"/>
                </a:lnTo>
                <a:lnTo>
                  <a:pt x="2702" y="895"/>
                </a:lnTo>
                <a:lnTo>
                  <a:pt x="2687" y="908"/>
                </a:lnTo>
                <a:lnTo>
                  <a:pt x="2669" y="917"/>
                </a:lnTo>
                <a:lnTo>
                  <a:pt x="2651" y="922"/>
                </a:lnTo>
                <a:lnTo>
                  <a:pt x="2631" y="923"/>
                </a:lnTo>
                <a:lnTo>
                  <a:pt x="2612" y="922"/>
                </a:lnTo>
                <a:lnTo>
                  <a:pt x="2594" y="917"/>
                </a:lnTo>
                <a:lnTo>
                  <a:pt x="2576" y="908"/>
                </a:lnTo>
                <a:lnTo>
                  <a:pt x="2560" y="895"/>
                </a:lnTo>
                <a:lnTo>
                  <a:pt x="2545" y="877"/>
                </a:lnTo>
                <a:lnTo>
                  <a:pt x="2536" y="856"/>
                </a:lnTo>
                <a:lnTo>
                  <a:pt x="2531" y="835"/>
                </a:lnTo>
                <a:lnTo>
                  <a:pt x="2531" y="813"/>
                </a:lnTo>
                <a:lnTo>
                  <a:pt x="2536" y="792"/>
                </a:lnTo>
                <a:lnTo>
                  <a:pt x="2545" y="771"/>
                </a:lnTo>
                <a:lnTo>
                  <a:pt x="2560" y="754"/>
                </a:lnTo>
                <a:lnTo>
                  <a:pt x="2808" y="505"/>
                </a:lnTo>
                <a:lnTo>
                  <a:pt x="2827" y="491"/>
                </a:lnTo>
                <a:lnTo>
                  <a:pt x="2847" y="481"/>
                </a:lnTo>
                <a:lnTo>
                  <a:pt x="2868" y="477"/>
                </a:lnTo>
                <a:close/>
                <a:moveTo>
                  <a:pt x="565" y="476"/>
                </a:moveTo>
                <a:lnTo>
                  <a:pt x="587" y="476"/>
                </a:lnTo>
                <a:lnTo>
                  <a:pt x="609" y="480"/>
                </a:lnTo>
                <a:lnTo>
                  <a:pt x="628" y="490"/>
                </a:lnTo>
                <a:lnTo>
                  <a:pt x="647" y="504"/>
                </a:lnTo>
                <a:lnTo>
                  <a:pt x="894" y="753"/>
                </a:lnTo>
                <a:lnTo>
                  <a:pt x="910" y="771"/>
                </a:lnTo>
                <a:lnTo>
                  <a:pt x="919" y="791"/>
                </a:lnTo>
                <a:lnTo>
                  <a:pt x="924" y="813"/>
                </a:lnTo>
                <a:lnTo>
                  <a:pt x="924" y="835"/>
                </a:lnTo>
                <a:lnTo>
                  <a:pt x="919" y="855"/>
                </a:lnTo>
                <a:lnTo>
                  <a:pt x="910" y="876"/>
                </a:lnTo>
                <a:lnTo>
                  <a:pt x="894" y="894"/>
                </a:lnTo>
                <a:lnTo>
                  <a:pt x="879" y="907"/>
                </a:lnTo>
                <a:lnTo>
                  <a:pt x="862" y="915"/>
                </a:lnTo>
                <a:lnTo>
                  <a:pt x="843" y="921"/>
                </a:lnTo>
                <a:lnTo>
                  <a:pt x="824" y="923"/>
                </a:lnTo>
                <a:lnTo>
                  <a:pt x="806" y="921"/>
                </a:lnTo>
                <a:lnTo>
                  <a:pt x="787" y="915"/>
                </a:lnTo>
                <a:lnTo>
                  <a:pt x="770" y="907"/>
                </a:lnTo>
                <a:lnTo>
                  <a:pt x="754" y="894"/>
                </a:lnTo>
                <a:lnTo>
                  <a:pt x="505" y="646"/>
                </a:lnTo>
                <a:lnTo>
                  <a:pt x="490" y="628"/>
                </a:lnTo>
                <a:lnTo>
                  <a:pt x="481" y="608"/>
                </a:lnTo>
                <a:lnTo>
                  <a:pt x="476" y="586"/>
                </a:lnTo>
                <a:lnTo>
                  <a:pt x="476" y="564"/>
                </a:lnTo>
                <a:lnTo>
                  <a:pt x="481" y="543"/>
                </a:lnTo>
                <a:lnTo>
                  <a:pt x="490" y="523"/>
                </a:lnTo>
                <a:lnTo>
                  <a:pt x="505" y="504"/>
                </a:lnTo>
                <a:lnTo>
                  <a:pt x="523" y="490"/>
                </a:lnTo>
                <a:lnTo>
                  <a:pt x="543" y="480"/>
                </a:lnTo>
                <a:lnTo>
                  <a:pt x="565" y="476"/>
                </a:lnTo>
                <a:close/>
                <a:moveTo>
                  <a:pt x="1728" y="0"/>
                </a:moveTo>
                <a:lnTo>
                  <a:pt x="1751" y="2"/>
                </a:lnTo>
                <a:lnTo>
                  <a:pt x="1773" y="10"/>
                </a:lnTo>
                <a:lnTo>
                  <a:pt x="1791" y="22"/>
                </a:lnTo>
                <a:lnTo>
                  <a:pt x="1806" y="37"/>
                </a:lnTo>
                <a:lnTo>
                  <a:pt x="1817" y="56"/>
                </a:lnTo>
                <a:lnTo>
                  <a:pt x="1825" y="77"/>
                </a:lnTo>
                <a:lnTo>
                  <a:pt x="1828" y="100"/>
                </a:lnTo>
                <a:lnTo>
                  <a:pt x="1828" y="450"/>
                </a:lnTo>
                <a:lnTo>
                  <a:pt x="1825" y="473"/>
                </a:lnTo>
                <a:lnTo>
                  <a:pt x="1817" y="494"/>
                </a:lnTo>
                <a:lnTo>
                  <a:pt x="1805" y="513"/>
                </a:lnTo>
                <a:lnTo>
                  <a:pt x="1790" y="528"/>
                </a:lnTo>
                <a:lnTo>
                  <a:pt x="1771" y="539"/>
                </a:lnTo>
                <a:lnTo>
                  <a:pt x="1751" y="547"/>
                </a:lnTo>
                <a:lnTo>
                  <a:pt x="1728" y="550"/>
                </a:lnTo>
                <a:lnTo>
                  <a:pt x="1705" y="547"/>
                </a:lnTo>
                <a:lnTo>
                  <a:pt x="1684" y="539"/>
                </a:lnTo>
                <a:lnTo>
                  <a:pt x="1665" y="528"/>
                </a:lnTo>
                <a:lnTo>
                  <a:pt x="1650" y="513"/>
                </a:lnTo>
                <a:lnTo>
                  <a:pt x="1638" y="494"/>
                </a:lnTo>
                <a:lnTo>
                  <a:pt x="1630" y="473"/>
                </a:lnTo>
                <a:lnTo>
                  <a:pt x="1628" y="450"/>
                </a:lnTo>
                <a:lnTo>
                  <a:pt x="1628" y="100"/>
                </a:lnTo>
                <a:lnTo>
                  <a:pt x="1630" y="77"/>
                </a:lnTo>
                <a:lnTo>
                  <a:pt x="1638" y="56"/>
                </a:lnTo>
                <a:lnTo>
                  <a:pt x="1650" y="37"/>
                </a:lnTo>
                <a:lnTo>
                  <a:pt x="1665" y="22"/>
                </a:lnTo>
                <a:lnTo>
                  <a:pt x="1684" y="10"/>
                </a:lnTo>
                <a:lnTo>
                  <a:pt x="1705" y="2"/>
                </a:lnTo>
                <a:lnTo>
                  <a:pt x="17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14"/>
          <p:cNvSpPr txBox="1"/>
          <p:nvPr/>
        </p:nvSpPr>
        <p:spPr>
          <a:xfrm>
            <a:off x="4294299" y="3616685"/>
            <a:ext cx="82907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i="0" u="none" strike="noStrike" cap="none">
                <a:solidFill>
                  <a:srgbClr val="3D3E3E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 sz="4400" b="1" i="0" u="none" strike="noStrike" cap="none">
              <a:solidFill>
                <a:srgbClr val="3D3E3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14"/>
          <p:cNvSpPr txBox="1"/>
          <p:nvPr/>
        </p:nvSpPr>
        <p:spPr>
          <a:xfrm>
            <a:off x="7566454" y="3616685"/>
            <a:ext cx="82907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i="0" u="none" strike="noStrike" cap="none">
                <a:solidFill>
                  <a:srgbClr val="3D3E3E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sz="4400" b="1" i="0" u="none" strike="noStrike" cap="none">
              <a:solidFill>
                <a:srgbClr val="3D3E3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14"/>
          <p:cNvSpPr txBox="1"/>
          <p:nvPr/>
        </p:nvSpPr>
        <p:spPr>
          <a:xfrm>
            <a:off x="4294299" y="7463985"/>
            <a:ext cx="82907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i="0" u="none" strike="noStrike" cap="none">
                <a:solidFill>
                  <a:srgbClr val="3D3E3E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 sz="4400" b="1" i="0" u="none" strike="noStrike" cap="none">
              <a:solidFill>
                <a:srgbClr val="3D3E3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1" name="Google Shape;271;p14"/>
          <p:cNvCxnSpPr/>
          <p:nvPr/>
        </p:nvCxnSpPr>
        <p:spPr>
          <a:xfrm>
            <a:off x="5227415" y="4012117"/>
            <a:ext cx="873903" cy="0"/>
          </a:xfrm>
          <a:prstGeom prst="straightConnector1">
            <a:avLst/>
          </a:prstGeom>
          <a:noFill/>
          <a:ln w="38100" cap="flat" cmpd="sng">
            <a:solidFill>
              <a:srgbClr val="3D3E3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14"/>
          <p:cNvCxnSpPr/>
          <p:nvPr/>
        </p:nvCxnSpPr>
        <p:spPr>
          <a:xfrm rot="10800000">
            <a:off x="7980992" y="4523614"/>
            <a:ext cx="0" cy="852588"/>
          </a:xfrm>
          <a:prstGeom prst="straightConnector1">
            <a:avLst/>
          </a:prstGeom>
          <a:noFill/>
          <a:ln w="38100" cap="flat" cmpd="sng">
            <a:solidFill>
              <a:srgbClr val="3D3E3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p14"/>
          <p:cNvCxnSpPr/>
          <p:nvPr/>
        </p:nvCxnSpPr>
        <p:spPr>
          <a:xfrm rot="10800000">
            <a:off x="4709189" y="6505880"/>
            <a:ext cx="0" cy="852588"/>
          </a:xfrm>
          <a:prstGeom prst="straightConnector1">
            <a:avLst/>
          </a:prstGeom>
          <a:noFill/>
          <a:ln w="38100" cap="flat" cmpd="sng">
            <a:solidFill>
              <a:srgbClr val="3D3E3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14"/>
          <p:cNvSpPr txBox="1"/>
          <p:nvPr/>
        </p:nvSpPr>
        <p:spPr>
          <a:xfrm>
            <a:off x="1036312" y="3702188"/>
            <a:ext cx="29654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API Participants</a:t>
            </a:r>
            <a:endParaRPr/>
          </a:p>
        </p:txBody>
      </p:sp>
      <p:sp>
        <p:nvSpPr>
          <p:cNvPr id="275" name="Google Shape;275;p14"/>
          <p:cNvSpPr/>
          <p:nvPr/>
        </p:nvSpPr>
        <p:spPr>
          <a:xfrm>
            <a:off x="559398" y="3702188"/>
            <a:ext cx="152704" cy="937847"/>
          </a:xfrm>
          <a:prstGeom prst="rect">
            <a:avLst/>
          </a:prstGeom>
          <a:solidFill>
            <a:srgbClr val="3D3E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4"/>
          <p:cNvSpPr txBox="1"/>
          <p:nvPr/>
        </p:nvSpPr>
        <p:spPr>
          <a:xfrm>
            <a:off x="1036312" y="4096844"/>
            <a:ext cx="2965471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Prefira por consumir dados da </a:t>
            </a:r>
            <a:r>
              <a:rPr lang="pt-BR" sz="1600" b="0" i="0" u="sng" strike="noStrike" cap="none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 Participants</a:t>
            </a: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. Ela permite que o conteúdo seja fornecido ao usuário através de um servidor mais próximo, acelerando, assim, a distribuição e melhorando a experiência de consumo.</a:t>
            </a:r>
            <a:endParaRPr/>
          </a:p>
        </p:txBody>
      </p:sp>
      <p:sp>
        <p:nvSpPr>
          <p:cNvPr id="277" name="Google Shape;277;p14"/>
          <p:cNvSpPr/>
          <p:nvPr/>
        </p:nvSpPr>
        <p:spPr>
          <a:xfrm>
            <a:off x="11960910" y="3702188"/>
            <a:ext cx="152704" cy="937847"/>
          </a:xfrm>
          <a:prstGeom prst="rect">
            <a:avLst/>
          </a:prstGeom>
          <a:solidFill>
            <a:srgbClr val="3D3E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4"/>
          <p:cNvSpPr txBox="1"/>
          <p:nvPr/>
        </p:nvSpPr>
        <p:spPr>
          <a:xfrm>
            <a:off x="8795353" y="3702188"/>
            <a:ext cx="29654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Webhook do Diretório</a:t>
            </a:r>
            <a:endParaRPr/>
          </a:p>
        </p:txBody>
      </p:sp>
      <p:sp>
        <p:nvSpPr>
          <p:cNvPr id="279" name="Google Shape;279;p14"/>
          <p:cNvSpPr txBox="1"/>
          <p:nvPr/>
        </p:nvSpPr>
        <p:spPr>
          <a:xfrm>
            <a:off x="8795353" y="4096844"/>
            <a:ext cx="2965471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Inscreva-se no </a:t>
            </a:r>
            <a:r>
              <a:rPr lang="pt-BR" sz="1600" b="0" i="0" u="sng" strike="noStrike" cap="none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webhook do Diretório</a:t>
            </a: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para receber os eventos de notificação das principais atualizações, como alteração de cadastro, atualização de marca,  entre outros. </a:t>
            </a:r>
            <a:endParaRPr/>
          </a:p>
        </p:txBody>
      </p:sp>
      <p:sp>
        <p:nvSpPr>
          <p:cNvPr id="280" name="Google Shape;280;p14"/>
          <p:cNvSpPr txBox="1"/>
          <p:nvPr/>
        </p:nvSpPr>
        <p:spPr>
          <a:xfrm>
            <a:off x="1046695" y="6281878"/>
            <a:ext cx="29654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Cache local</a:t>
            </a:r>
            <a:endParaRPr/>
          </a:p>
        </p:txBody>
      </p:sp>
      <p:sp>
        <p:nvSpPr>
          <p:cNvPr id="281" name="Google Shape;281;p14"/>
          <p:cNvSpPr/>
          <p:nvPr/>
        </p:nvSpPr>
        <p:spPr>
          <a:xfrm>
            <a:off x="569781" y="6281878"/>
            <a:ext cx="152704" cy="937847"/>
          </a:xfrm>
          <a:prstGeom prst="rect">
            <a:avLst/>
          </a:prstGeom>
          <a:solidFill>
            <a:srgbClr val="3D3E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046695" y="6676534"/>
            <a:ext cx="296547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Alguns participantes optam pela utilização de estruturas de cache local. Assim, é recomendável a revalidação diária dos dados, a fim de mantê-los íntegros e com a versão mais recente possível.</a:t>
            </a:r>
            <a:endParaRPr/>
          </a:p>
        </p:txBody>
      </p:sp>
      <p:sp>
        <p:nvSpPr>
          <p:cNvPr id="27" name="Retângulo 26">
            <a:hlinkClick r:id="rId6" action="ppaction://hlinksldjump"/>
            <a:extLst>
              <a:ext uri="{FF2B5EF4-FFF2-40B4-BE49-F238E27FC236}">
                <a16:creationId xmlns:a16="http://schemas.microsoft.com/office/drawing/2014/main" id="{9195D9F4-6983-9D36-52BE-DFC3160305F7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12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140</a:t>
            </a:fld>
            <a:endParaRPr/>
          </a:p>
        </p:txBody>
      </p:sp>
      <p:sp>
        <p:nvSpPr>
          <p:cNvPr id="1629" name="Google Shape;1629;p129"/>
          <p:cNvSpPr txBox="1"/>
          <p:nvPr/>
        </p:nvSpPr>
        <p:spPr>
          <a:xfrm>
            <a:off x="707273" y="1524327"/>
            <a:ext cx="605659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Recomendações para busca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Identifica Instituição</a:t>
            </a:r>
            <a:endParaRPr dirty="0"/>
          </a:p>
        </p:txBody>
      </p:sp>
      <p:sp>
        <p:nvSpPr>
          <p:cNvPr id="1630" name="Google Shape;1630;p129"/>
          <p:cNvSpPr txBox="1"/>
          <p:nvPr/>
        </p:nvSpPr>
        <p:spPr>
          <a:xfrm>
            <a:off x="707273" y="2628041"/>
            <a:ext cx="683034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Complemento ao Guia de Experiencia para Receptores de Dados</a:t>
            </a:r>
            <a:endParaRPr/>
          </a:p>
        </p:txBody>
      </p:sp>
      <p:sp>
        <p:nvSpPr>
          <p:cNvPr id="1631" name="Google Shape;1631;p129"/>
          <p:cNvSpPr txBox="1"/>
          <p:nvPr/>
        </p:nvSpPr>
        <p:spPr>
          <a:xfrm>
            <a:off x="707273" y="3766418"/>
            <a:ext cx="654480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Exibir a(s) marca(s) em função do nome da mesma (Marca do Authorisation Server) e da literal que o cliente informou.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Exibir a(s) instituição(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ões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) em funções do nome da organização e da literal que o cliente informou.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Aplicar a mesma regra utilizada para exibir as instituições de uma marca para demonstrar quantas instituições estão associadas a marca retornada, quando a busca identificar uma instituição.</a:t>
            </a:r>
            <a:endParaRPr dirty="0"/>
          </a:p>
        </p:txBody>
      </p:sp>
      <p:pic>
        <p:nvPicPr>
          <p:cNvPr id="1632" name="Google Shape;1632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4470" y="3766418"/>
            <a:ext cx="2734057" cy="45059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tângulo 6">
            <a:hlinkClick r:id="rId4" action="ppaction://hlinksldjump"/>
            <a:extLst>
              <a:ext uri="{FF2B5EF4-FFF2-40B4-BE49-F238E27FC236}">
                <a16:creationId xmlns:a16="http://schemas.microsoft.com/office/drawing/2014/main" id="{A4875676-60DD-DE1E-279C-3DC0A0FBBDFA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13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141</a:t>
            </a:fld>
            <a:endParaRPr/>
          </a:p>
        </p:txBody>
      </p:sp>
      <p:sp>
        <p:nvSpPr>
          <p:cNvPr id="1638" name="Google Shape;1638;p130"/>
          <p:cNvSpPr txBox="1"/>
          <p:nvPr/>
        </p:nvSpPr>
        <p:spPr>
          <a:xfrm>
            <a:off x="707273" y="1524327"/>
            <a:ext cx="608349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Recomendações para busca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Identifica Instituição</a:t>
            </a:r>
            <a:endParaRPr dirty="0"/>
          </a:p>
        </p:txBody>
      </p:sp>
      <p:sp>
        <p:nvSpPr>
          <p:cNvPr id="1639" name="Google Shape;1639;p130"/>
          <p:cNvSpPr txBox="1"/>
          <p:nvPr/>
        </p:nvSpPr>
        <p:spPr>
          <a:xfrm>
            <a:off x="707273" y="2628041"/>
            <a:ext cx="683034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Complemento ao Guia de Experiencia para Receptores de Dados</a:t>
            </a:r>
            <a:endParaRPr/>
          </a:p>
        </p:txBody>
      </p:sp>
      <p:sp>
        <p:nvSpPr>
          <p:cNvPr id="1640" name="Google Shape;1640;p130"/>
          <p:cNvSpPr txBox="1"/>
          <p:nvPr/>
        </p:nvSpPr>
        <p:spPr>
          <a:xfrm>
            <a:off x="707273" y="3766418"/>
            <a:ext cx="65448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detalhamento da marca, exibir a marca informada no Authorisation Server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 descrição da marca cadastrada no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Autorisation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Server.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para a instituições que participam da marca, aplicar a mesma regra utilizada para exibir as instituições de uma marca.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Maiores informações: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https://github.com/OpenBanking-Brasil/specs-seguranca/blob/main/aspsp-user-guide-ptbr.md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https://github.com/OpenBanking-Brasil/specs-seguranca/blob/main/tpp-user-guide-ptbr.md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1" name="Google Shape;1641;p1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36440" y="3766418"/>
            <a:ext cx="2600688" cy="440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tângulo 6">
            <a:hlinkClick r:id="rId6" action="ppaction://hlinksldjump"/>
            <a:extLst>
              <a:ext uri="{FF2B5EF4-FFF2-40B4-BE49-F238E27FC236}">
                <a16:creationId xmlns:a16="http://schemas.microsoft.com/office/drawing/2014/main" id="{D214F3C5-9E9B-07FA-56BF-8B39E6E660B9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3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142</a:t>
            </a:fld>
            <a:endParaRPr/>
          </a:p>
        </p:txBody>
      </p:sp>
      <p:graphicFrame>
        <p:nvGraphicFramePr>
          <p:cNvPr id="1647" name="Google Shape;1647;p131"/>
          <p:cNvGraphicFramePr/>
          <p:nvPr/>
        </p:nvGraphicFramePr>
        <p:xfrm>
          <a:off x="707273" y="1394073"/>
          <a:ext cx="11588675" cy="235208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Dado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 Diretório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Nome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LEGAL NAME (ING)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NOME LEGAL (PT)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LegalEntityName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CNPJ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REGISTRATION NUMBER-CNPJ (ING)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NÚMERO DE REGISTRO – CNPJ (PT)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RegistrationNumber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Mãe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PARENT ORGANISATION REFERENCE ID (ING)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NÚMERO DE REGISTRO DA ORGANIZAÇÃO MÃE – CNPJ (PT)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ParentOrganisationReference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48" name="Google Shape;1648;p131"/>
          <p:cNvSpPr txBox="1"/>
          <p:nvPr/>
        </p:nvSpPr>
        <p:spPr>
          <a:xfrm>
            <a:off x="707273" y="286077"/>
            <a:ext cx="991590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Tabela da dados utilizado na recomendação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Organização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3464C7B6-7406-2C6E-B976-0D8665AAB0F3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3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143</a:t>
            </a:fld>
            <a:endParaRPr/>
          </a:p>
        </p:txBody>
      </p:sp>
      <p:graphicFrame>
        <p:nvGraphicFramePr>
          <p:cNvPr id="1654" name="Google Shape;1654;p132"/>
          <p:cNvGraphicFramePr/>
          <p:nvPr/>
        </p:nvGraphicFramePr>
        <p:xfrm>
          <a:off x="707271" y="1394073"/>
          <a:ext cx="11588675" cy="152911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Dado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 Diretório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Marca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 FRIENDLY SERVER NAME (ING)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SERVIDOR (PT)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CustomerFriendlyName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 (ING)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 (PT)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CustomerFriendlyDescription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55" name="Google Shape;1655;p132"/>
          <p:cNvSpPr txBox="1"/>
          <p:nvPr/>
        </p:nvSpPr>
        <p:spPr>
          <a:xfrm>
            <a:off x="707273" y="286077"/>
            <a:ext cx="948559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Tabela da dados utilizado na recomendação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Authorisation Server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820E8A2D-FB42-7F93-B57C-E4668590881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13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144</a:t>
            </a:fld>
            <a:endParaRPr/>
          </a:p>
        </p:txBody>
      </p:sp>
      <p:sp>
        <p:nvSpPr>
          <p:cNvPr id="1661" name="Google Shape;1661;p133"/>
          <p:cNvSpPr txBox="1"/>
          <p:nvPr/>
        </p:nvSpPr>
        <p:spPr>
          <a:xfrm>
            <a:off x="855827" y="4363229"/>
            <a:ext cx="112099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Alterações da versão</a:t>
            </a:r>
            <a:endParaRPr/>
          </a:p>
        </p:txBody>
      </p:sp>
      <p:sp>
        <p:nvSpPr>
          <p:cNvPr id="1662" name="Google Shape;1662;p133"/>
          <p:cNvSpPr txBox="1"/>
          <p:nvPr/>
        </p:nvSpPr>
        <p:spPr>
          <a:xfrm>
            <a:off x="887577" y="3652744"/>
            <a:ext cx="224558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Anexos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CC9D9A26-4995-6863-3F58-A338A2A17F60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3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145</a:t>
            </a:fld>
            <a:endParaRPr/>
          </a:p>
        </p:txBody>
      </p:sp>
      <p:sp>
        <p:nvSpPr>
          <p:cNvPr id="1668" name="Google Shape;1668;p134"/>
          <p:cNvSpPr txBox="1"/>
          <p:nvPr/>
        </p:nvSpPr>
        <p:spPr>
          <a:xfrm>
            <a:off x="731088" y="2509806"/>
            <a:ext cx="7435012" cy="609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727272"/>
              </a:buClr>
              <a:buSzPts val="1800"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</a:t>
            </a:r>
            <a:r>
              <a:rPr lang="pt-BR" sz="1800" b="1" dirty="0">
                <a:solidFill>
                  <a:srgbClr val="7F7F7F"/>
                </a:solidFill>
              </a:rPr>
              <a:t>28</a:t>
            </a: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/02/2023</a:t>
            </a:r>
            <a:endParaRPr lang="pt-BR" sz="1800" dirty="0"/>
          </a:p>
          <a:p>
            <a:pPr marL="144000" indent="-144000"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Adição: Foi adicionada informação </a:t>
            </a:r>
            <a:r>
              <a:rPr lang="pt-BR" sz="1800" dirty="0">
                <a:solidFill>
                  <a:srgbClr val="7F7F7F"/>
                </a:solidFill>
              </a:rPr>
              <a:t>no campo nota do slide </a:t>
            </a:r>
            <a:r>
              <a:rPr lang="pt-BR" sz="1800" u="sng" dirty="0">
                <a:solidFill>
                  <a:srgbClr val="4F5CD5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Detalhamento dos Tipos de Contato</a:t>
            </a:r>
            <a:endParaRPr lang="pt-BR" sz="1800" u="sng" dirty="0">
              <a:solidFill>
                <a:srgbClr val="4F5CD5"/>
              </a:solidFill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endParaRPr lang="pt-BR" sz="1800" dirty="0">
              <a:solidFill>
                <a:srgbClr val="7F7F7F"/>
              </a:solidFill>
            </a:endParaRPr>
          </a:p>
          <a:p>
            <a:pPr marL="144000" lvl="0" indent="-144000"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dirty="0">
                <a:solidFill>
                  <a:srgbClr val="7F7F7F"/>
                </a:solidFill>
              </a:rPr>
              <a:t>Atualização: Imagens da </a:t>
            </a:r>
            <a:r>
              <a:rPr lang="pt-BR" sz="1800" u="sng" dirty="0">
                <a:solidFill>
                  <a:srgbClr val="4F5CD5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ETAPA 1: Exibindo detalhes de uma organização</a:t>
            </a:r>
            <a:endParaRPr lang="pt-BR" sz="1800" u="sng" dirty="0">
              <a:solidFill>
                <a:srgbClr val="4F5CD5"/>
              </a:solidFill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endParaRPr lang="pt-BR" sz="1800" dirty="0">
              <a:solidFill>
                <a:srgbClr val="7F7F7F"/>
              </a:solidFill>
            </a:endParaRPr>
          </a:p>
          <a:p>
            <a:pPr marL="144000" indent="-144000"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dirty="0">
                <a:solidFill>
                  <a:srgbClr val="7F7F7F"/>
                </a:solidFill>
              </a:rPr>
              <a:t>Adição: Nova funcionalidade no diretório, </a:t>
            </a:r>
            <a:r>
              <a:rPr lang="pt-BR" sz="1800" u="sng" dirty="0">
                <a:solidFill>
                  <a:srgbClr val="4F5CD5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TAG “Habilitação de iniciação de pagamento”</a:t>
            </a:r>
            <a:endParaRPr lang="pt-BR" sz="1800" u="sng" dirty="0">
              <a:solidFill>
                <a:srgbClr val="4F5CD5"/>
              </a:solidFill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endParaRPr lang="pt-BR" sz="1800" dirty="0">
              <a:solidFill>
                <a:srgbClr val="7F7F7F"/>
              </a:solidFill>
            </a:endParaRPr>
          </a:p>
          <a:p>
            <a:pPr>
              <a:buClr>
                <a:srgbClr val="727272"/>
              </a:buClr>
              <a:buSzPts val="1800"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13/02/2023</a:t>
            </a:r>
            <a:endParaRPr lang="pt-BR" sz="1800"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Adição: </a:t>
            </a:r>
            <a:r>
              <a:rPr lang="pt-BR" sz="1800" u="sng" dirty="0">
                <a:solidFill>
                  <a:srgbClr val="4F5CD5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ETAPA 3: Removendo um recurso de uma API</a:t>
            </a:r>
            <a:endParaRPr lang="pt-BR" sz="1800" u="sng" dirty="0">
              <a:solidFill>
                <a:srgbClr val="4F5CD5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</a:pPr>
            <a:endParaRPr lang="pt-BR"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Alteração: nomenclatura Open Banking para Open Finance, bem como as logomarcas ao longo do documento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</a:pPr>
            <a:endParaRPr lang="pt-BR"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dirty="0">
                <a:solidFill>
                  <a:srgbClr val="7F7F7F"/>
                </a:solidFill>
              </a:rPr>
              <a:t>Alteração: formatação adequada de parágrafos</a:t>
            </a: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endParaRPr lang="pt-BR" sz="1800" dirty="0">
              <a:solidFill>
                <a:srgbClr val="7F7F7F"/>
              </a:solidFill>
            </a:endParaRPr>
          </a:p>
          <a:p>
            <a:pPr marL="144000" indent="-144000"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03/11/2022</a:t>
            </a: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Adição: foi adicionado um novo detalhamento apresentando os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Tipos de Usuários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dirty="0">
              <a:solidFill>
                <a:srgbClr val="7F7F7F"/>
              </a:solidFill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endParaRPr lang="pt-BR" sz="1800" dirty="0"/>
          </a:p>
        </p:txBody>
      </p:sp>
      <p:sp>
        <p:nvSpPr>
          <p:cNvPr id="1669" name="Google Shape;1669;p134"/>
          <p:cNvSpPr txBox="1"/>
          <p:nvPr/>
        </p:nvSpPr>
        <p:spPr>
          <a:xfrm>
            <a:off x="707273" y="1524327"/>
            <a:ext cx="633898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ALTERAÇÕES DA VERSÃO</a:t>
            </a:r>
            <a:endParaRPr dirty="0"/>
          </a:p>
        </p:txBody>
      </p:sp>
      <p:sp>
        <p:nvSpPr>
          <p:cNvPr id="5" name="Retângulo 4">
            <a:hlinkClick r:id="rId8" action="ppaction://hlinksldjump"/>
            <a:extLst>
              <a:ext uri="{FF2B5EF4-FFF2-40B4-BE49-F238E27FC236}">
                <a16:creationId xmlns:a16="http://schemas.microsoft.com/office/drawing/2014/main" id="{C9FC9850-913E-A681-956A-C8ECB88DFF11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1071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3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146</a:t>
            </a:fld>
            <a:endParaRPr/>
          </a:p>
        </p:txBody>
      </p:sp>
      <p:sp>
        <p:nvSpPr>
          <p:cNvPr id="1668" name="Google Shape;1668;p134"/>
          <p:cNvSpPr txBox="1"/>
          <p:nvPr/>
        </p:nvSpPr>
        <p:spPr>
          <a:xfrm>
            <a:off x="731088" y="2509806"/>
            <a:ext cx="7435012" cy="63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Adição: foi adicionado no rodapé do slide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Cadastramento de Conglomerado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uma nota que 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caso a organização faça parte de um conglomerado é fundamental referenciar as organizações filhas com a organização mãe.</a:t>
            </a:r>
            <a:endParaRPr lang="pt-BR" sz="1800"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lang="pt-BR" sz="1800" b="0" i="0" u="none" strike="noStrike" cap="none" dirty="0">
              <a:solidFill>
                <a:srgbClr val="38383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Adição: foi adicionada uma nova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Contatos de Notificação</a:t>
            </a:r>
            <a:r>
              <a:rPr lang="pt-BR" sz="1800" b="0" i="0" u="none" strike="noStrike" cap="none" dirty="0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lang="pt-BR" sz="1800" b="0" i="0" u="none" strike="noStrike" cap="none" dirty="0">
              <a:solidFill>
                <a:srgbClr val="38383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Adição: foi adicionada uma nova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reivindicações de domínio de autoridade</a:t>
            </a:r>
            <a:endParaRPr lang="pt-BR" sz="1800" b="0" i="0" u="sng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endParaRPr lang="pt-BR" sz="1800" u="sng" dirty="0">
              <a:solidFill>
                <a:srgbClr val="4F5CD5"/>
              </a:solidFill>
            </a:endParaRPr>
          </a:p>
          <a:p>
            <a:pPr marL="144000" indent="-144000"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Adição: foi adicionada uma nova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reivindicações de autoridade</a:t>
            </a:r>
            <a:r>
              <a:rPr lang="pt-BR" sz="1800" b="0" i="0" u="none" strike="noStrike" cap="none" dirty="0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dirty="0">
              <a:solidFill>
                <a:srgbClr val="7F7F7F"/>
              </a:solidFill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endParaRPr lang="pt-BR"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Adição: foi adicionada uma nova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uma nova reivindicação de autoridade de software</a:t>
            </a:r>
            <a:r>
              <a:rPr lang="pt-BR" sz="1800" b="0" i="0" u="none" strike="noStrike" cap="none" dirty="0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lang="pt-BR" sz="1800" b="0" i="0" u="none" strike="noStrike" cap="none" dirty="0">
              <a:solidFill>
                <a:srgbClr val="38383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Alteração: a seção Criando uma solicitação de Assinatura de Certificado (CSR) em Sandbox foi ajustada para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certificados de transporte e assinatura em Sandbox</a:t>
            </a:r>
            <a:r>
              <a:rPr lang="pt-BR" sz="1800" b="0" i="0" u="none" strike="noStrike" cap="none" dirty="0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endParaRPr lang="pt-BR" sz="1800" dirty="0">
              <a:solidFill>
                <a:srgbClr val="383839"/>
              </a:solidFill>
            </a:endParaRPr>
          </a:p>
          <a:p>
            <a:pPr marL="144000" indent="-144000"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Adição: foi adicionado 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Carregando certificados emitidos por autoridade de certificação em Produção</a:t>
            </a:r>
            <a:r>
              <a:rPr lang="pt-BR" sz="1800" b="0" i="0" u="none" strike="noStrike" cap="none" dirty="0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dirty="0"/>
          </a:p>
        </p:txBody>
      </p:sp>
      <p:sp>
        <p:nvSpPr>
          <p:cNvPr id="1669" name="Google Shape;1669;p134"/>
          <p:cNvSpPr txBox="1"/>
          <p:nvPr/>
        </p:nvSpPr>
        <p:spPr>
          <a:xfrm>
            <a:off x="707273" y="1524327"/>
            <a:ext cx="633898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ALTERAÇÕES DA VERSÃO</a:t>
            </a:r>
            <a:endParaRPr dirty="0"/>
          </a:p>
        </p:txBody>
      </p:sp>
      <p:sp>
        <p:nvSpPr>
          <p:cNvPr id="5" name="Retângulo 4">
            <a:hlinkClick r:id="rId10" action="ppaction://hlinksldjump"/>
            <a:extLst>
              <a:ext uri="{FF2B5EF4-FFF2-40B4-BE49-F238E27FC236}">
                <a16:creationId xmlns:a16="http://schemas.microsoft.com/office/drawing/2014/main" id="{C9FC9850-913E-A681-956A-C8ECB88DFF11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6806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3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147</a:t>
            </a:fld>
            <a:endParaRPr/>
          </a:p>
        </p:txBody>
      </p:sp>
      <p:sp>
        <p:nvSpPr>
          <p:cNvPr id="1675" name="Google Shape;1675;p135"/>
          <p:cNvSpPr txBox="1"/>
          <p:nvPr/>
        </p:nvSpPr>
        <p:spPr>
          <a:xfrm>
            <a:off x="731088" y="2509806"/>
            <a:ext cx="7435012" cy="686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Adição: foi adicionado 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Modelo de Segurança – Poderes dos Usuários no Diretório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Alteração: campo "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" no cadastro do Authorisation Server agora é obrigatório, para maiores detalhes 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um Authorisation Server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02/07/2021</a:t>
            </a:r>
            <a:endParaRPr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Alteração: foi adicionado recomendações e casos de uso para exemplificar 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cadastramento de marcas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endParaRPr lang="pt-BR" sz="1800" dirty="0">
              <a:solidFill>
                <a:srgbClr val="7F7F7F"/>
              </a:solidFill>
            </a:endParaRPr>
          </a:p>
          <a:p>
            <a:pPr marL="144000" indent="-144000"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Alteração: foi alterado o detalhamento do campo “Descrição” do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Authorisation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Server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endParaRPr lang="pt-BR"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Adição: foi adicionado uma descrição do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logotipo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lang="pt-BR"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Adição: foi adicionado 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Recomendações para receptores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com recomendações para a montagem de telas de experiencia de usuário dado a estrutura de dados do Diretório.</a:t>
            </a:r>
            <a:endParaRPr lang="pt-BR"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1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09/07/2021</a:t>
            </a:r>
            <a:endParaRPr lang="pt-BR" sz="1800"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Alteração: Foi a incluído recomendação para cadastramento de recurso tanto da Fase 1 quanto da Fase 2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recursos de uma API</a:t>
            </a:r>
            <a:r>
              <a:rPr lang="pt-BR" sz="1800" dirty="0">
                <a:solidFill>
                  <a:srgbClr val="7F7F7F"/>
                </a:solidFill>
              </a:rPr>
              <a:t>.</a:t>
            </a:r>
            <a:endParaRPr lang="pt-BR" sz="1800" dirty="0"/>
          </a:p>
        </p:txBody>
      </p:sp>
      <p:sp>
        <p:nvSpPr>
          <p:cNvPr id="1676" name="Google Shape;1676;p135"/>
          <p:cNvSpPr txBox="1"/>
          <p:nvPr/>
        </p:nvSpPr>
        <p:spPr>
          <a:xfrm>
            <a:off x="707273" y="1524327"/>
            <a:ext cx="59086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ALTERAÇÕES DA VERSÃO</a:t>
            </a:r>
            <a:endParaRPr dirty="0"/>
          </a:p>
        </p:txBody>
      </p:sp>
      <p:sp>
        <p:nvSpPr>
          <p:cNvPr id="5" name="Retângulo 4">
            <a:hlinkClick r:id="rId10" action="ppaction://hlinksldjump"/>
            <a:extLst>
              <a:ext uri="{FF2B5EF4-FFF2-40B4-BE49-F238E27FC236}">
                <a16:creationId xmlns:a16="http://schemas.microsoft.com/office/drawing/2014/main" id="{0D912922-CF83-8EB1-6CF2-708AC4865FA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13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148</a:t>
            </a:fld>
            <a:endParaRPr/>
          </a:p>
        </p:txBody>
      </p:sp>
      <p:sp>
        <p:nvSpPr>
          <p:cNvPr id="1682" name="Google Shape;1682;p136"/>
          <p:cNvSpPr txBox="1"/>
          <p:nvPr/>
        </p:nvSpPr>
        <p:spPr>
          <a:xfrm>
            <a:off x="731088" y="2509806"/>
            <a:ext cx="7435012" cy="63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Alteração: Foi alterado a descrição do campo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Friendly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Server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um Authorisation Server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Alteração: Foi alterado a descrição do campo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um Software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Statements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endParaRPr lang="pt-BR"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Alteração: Adicionado um ponto de atenção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Obtendo um Software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Statements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Assertion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endParaRPr lang="pt-BR" sz="1800" dirty="0">
              <a:solidFill>
                <a:srgbClr val="7F7F7F"/>
              </a:solidFill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Alteração: Adicionado um ponto de atenção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certificados de transporte e assinatura em Sandbox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1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19/08/2021</a:t>
            </a:r>
            <a:endParaRPr lang="pt-BR" sz="1800"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Alteração: Correção dos exemplos de Fase 2 e orientações Fase 3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recursos de uma API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lang="pt-BR"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10/09/2021</a:t>
            </a:r>
            <a:endParaRPr lang="pt-BR" sz="1800"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Ponto de atenção sobre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Authorisation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Server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um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Authorisation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Server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lang="pt-BR"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Mudança na descrição do campo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URI e retirada dos campos (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environment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um Software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Statements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dirty="0"/>
          </a:p>
        </p:txBody>
      </p:sp>
      <p:sp>
        <p:nvSpPr>
          <p:cNvPr id="1683" name="Google Shape;1683;p136"/>
          <p:cNvSpPr txBox="1"/>
          <p:nvPr/>
        </p:nvSpPr>
        <p:spPr>
          <a:xfrm>
            <a:off x="707273" y="1524327"/>
            <a:ext cx="59490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ALTERAÇÕES DA VERSÃO</a:t>
            </a:r>
            <a:endParaRPr dirty="0"/>
          </a:p>
        </p:txBody>
      </p:sp>
      <p:sp>
        <p:nvSpPr>
          <p:cNvPr id="5" name="Retângulo 4">
            <a:hlinkClick r:id="rId9" action="ppaction://hlinksldjump"/>
            <a:extLst>
              <a:ext uri="{FF2B5EF4-FFF2-40B4-BE49-F238E27FC236}">
                <a16:creationId xmlns:a16="http://schemas.microsoft.com/office/drawing/2014/main" id="{A7D8F310-FD05-CEE5-AE53-CA38E1AE7AD6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3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149</a:t>
            </a:fld>
            <a:endParaRPr/>
          </a:p>
        </p:txBody>
      </p:sp>
      <p:sp>
        <p:nvSpPr>
          <p:cNvPr id="1689" name="Google Shape;1689;p137"/>
          <p:cNvSpPr txBox="1"/>
          <p:nvPr/>
        </p:nvSpPr>
        <p:spPr>
          <a:xfrm>
            <a:off x="731088" y="2509806"/>
            <a:ext cx="7435012" cy="60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Ponto de atenção sobre usuários de plataformas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reivindicações de autoridade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 quanto ao cadastramento de recursos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recursos de uma API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28/09/2021</a:t>
            </a:r>
            <a:endParaRPr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 na definição da modalidade PAGTO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Detalhamento das modalidades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endParaRPr lang="pt-BR" sz="1800" u="sng" dirty="0">
              <a:solidFill>
                <a:srgbClr val="4F5CD5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04/10/2021</a:t>
            </a:r>
            <a:endParaRPr lang="pt-BR" sz="1800"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 da definição dos tipos de contatos no diretório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Detalhamento dos tipos de contato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02/02/2022</a:t>
            </a:r>
            <a:endParaRPr lang="pt-BR" sz="1800"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 dos detalhes sobre o cadastramento de recursos com certificação automática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Cadastramento de Recursos Fase 4A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1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03/06/2022</a:t>
            </a:r>
            <a:endParaRPr lang="pt-BR" sz="1800"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Versionamento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recursos de uma API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pt-BR"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37"/>
          <p:cNvSpPr txBox="1"/>
          <p:nvPr/>
        </p:nvSpPr>
        <p:spPr>
          <a:xfrm>
            <a:off x="707273" y="1524327"/>
            <a:ext cx="612383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ALTERAÇÕES DA VERSÃO</a:t>
            </a:r>
            <a:endParaRPr dirty="0"/>
          </a:p>
        </p:txBody>
      </p:sp>
      <p:sp>
        <p:nvSpPr>
          <p:cNvPr id="5" name="Retângulo 4">
            <a:hlinkClick r:id="rId9" action="ppaction://hlinksldjump"/>
            <a:extLst>
              <a:ext uri="{FF2B5EF4-FFF2-40B4-BE49-F238E27FC236}">
                <a16:creationId xmlns:a16="http://schemas.microsoft.com/office/drawing/2014/main" id="{9B7015C2-0314-74A3-FC7E-1DC450B496E6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8;p15">
            <a:extLst>
              <a:ext uri="{FF2B5EF4-FFF2-40B4-BE49-F238E27FC236}">
                <a16:creationId xmlns:a16="http://schemas.microsoft.com/office/drawing/2014/main" id="{74DEE3BB-17DC-FEC5-5117-92308486EE50}"/>
              </a:ext>
            </a:extLst>
          </p:cNvPr>
          <p:cNvSpPr txBox="1"/>
          <p:nvPr/>
        </p:nvSpPr>
        <p:spPr>
          <a:xfrm>
            <a:off x="586406" y="1272477"/>
            <a:ext cx="516600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CADASTRAMENTO FASE 1 x FASE 2</a:t>
            </a:r>
            <a:endParaRPr dirty="0"/>
          </a:p>
        </p:txBody>
      </p:sp>
      <p:sp>
        <p:nvSpPr>
          <p:cNvPr id="3" name="Google Shape;289;p15">
            <a:extLst>
              <a:ext uri="{FF2B5EF4-FFF2-40B4-BE49-F238E27FC236}">
                <a16:creationId xmlns:a16="http://schemas.microsoft.com/office/drawing/2014/main" id="{22EFA6DA-742B-8447-41CC-52644AA22967}"/>
              </a:ext>
            </a:extLst>
          </p:cNvPr>
          <p:cNvSpPr txBox="1"/>
          <p:nvPr/>
        </p:nvSpPr>
        <p:spPr>
          <a:xfrm>
            <a:off x="353650" y="3734261"/>
            <a:ext cx="12009397" cy="400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Se o cadastramento do Authorisation Server na Fase 1 já foi realizado com uma marca válida para a Fase 2:</a:t>
            </a:r>
            <a:endParaRPr dirty="0"/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	É necessário cadastrar os recursos de Fase 2 no mesmo Authorisation Server, mantendo o </a:t>
            </a:r>
            <a:r>
              <a:rPr lang="pt-BR" sz="20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Friendly</a:t>
            </a: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Server </a:t>
            </a:r>
            <a:r>
              <a:rPr lang="pt-BR" sz="20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(marca) da Fase 1;</a:t>
            </a:r>
            <a:endParaRPr dirty="0"/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Se o cadastramento do Authorisation Server na Fase 1 não foi realizado com uma marca válida para a Fase 2:</a:t>
            </a:r>
            <a:endParaRPr dirty="0"/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	É necessário atualizar o </a:t>
            </a:r>
            <a:r>
              <a:rPr lang="pt-BR" sz="20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Friendly</a:t>
            </a: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Server </a:t>
            </a:r>
            <a:r>
              <a:rPr lang="pt-BR" sz="20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(marca) para a Fase 2 e cadastrar os recursos de Fase 2 no mesmo;</a:t>
            </a:r>
            <a:endParaRPr dirty="0"/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1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Os recursos da Fase 1 devem estar declarados em pelo menos um Authorisation Server do participante válido para a Fase 2;</a:t>
            </a:r>
            <a:endParaRPr dirty="0"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Após esse processo, caso a instituição venha a ter Authorisation Servers / marcas oferecendo recursos exclusivos de fase 2, recomenda-se a criação de novos registros sem os recursos de Fase 1.</a:t>
            </a:r>
            <a:endParaRPr dirty="0"/>
          </a:p>
        </p:txBody>
      </p:sp>
      <p:sp>
        <p:nvSpPr>
          <p:cNvPr id="4" name="Google Shape;251;p13">
            <a:extLst>
              <a:ext uri="{FF2B5EF4-FFF2-40B4-BE49-F238E27FC236}">
                <a16:creationId xmlns:a16="http://schemas.microsoft.com/office/drawing/2014/main" id="{F881CEE8-E3E4-DA82-0773-28F5B3C4EC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55464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3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150</a:t>
            </a:fld>
            <a:endParaRPr/>
          </a:p>
        </p:txBody>
      </p:sp>
      <p:sp>
        <p:nvSpPr>
          <p:cNvPr id="1696" name="Google Shape;1696;p138"/>
          <p:cNvSpPr txBox="1"/>
          <p:nvPr/>
        </p:nvSpPr>
        <p:spPr>
          <a:xfrm>
            <a:off x="731088" y="2509806"/>
            <a:ext cx="7435012" cy="609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de orientações sobre os campos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Friendly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Server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um Authorisation Server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 de forma de cadastro de certificados de segurança no Software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Software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Statements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 de forma de notificação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Configurando eventos de notificação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13/06/2022</a:t>
            </a:r>
            <a:endParaRPr sz="1800"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 do slide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Alternativas para atualização da marca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com recomendações para o consumo da marca</a:t>
            </a: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endParaRPr lang="pt-BR" sz="1800" dirty="0">
              <a:solidFill>
                <a:srgbClr val="7F7F7F"/>
              </a:solidFill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das orientações com relação aos perfis necessários para os sistemas e funções de um usuário/contato em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reivindicações de autoridade</a:t>
            </a:r>
            <a:endParaRPr lang="pt-BR"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lang="pt-BR"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Adição da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Como se inscrever nas atualizações de lançamento do Diretório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com orientações para subscrição e recebimento de notificações de atualizações no Release Notes</a:t>
            </a:r>
            <a:endParaRPr lang="pt-BR"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endParaRPr sz="1800" dirty="0"/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138"/>
          <p:cNvSpPr txBox="1"/>
          <p:nvPr/>
        </p:nvSpPr>
        <p:spPr>
          <a:xfrm>
            <a:off x="707273" y="1524327"/>
            <a:ext cx="6177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ALTERAÇÕES DA VERSÃO</a:t>
            </a:r>
            <a:endParaRPr dirty="0"/>
          </a:p>
        </p:txBody>
      </p:sp>
      <p:sp>
        <p:nvSpPr>
          <p:cNvPr id="5" name="Retângulo 4">
            <a:hlinkClick r:id="rId9" action="ppaction://hlinksldjump"/>
            <a:extLst>
              <a:ext uri="{FF2B5EF4-FFF2-40B4-BE49-F238E27FC236}">
                <a16:creationId xmlns:a16="http://schemas.microsoft.com/office/drawing/2014/main" id="{434222C5-0E6B-5A42-85EB-F5C9B34D86D9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3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151</a:t>
            </a:fld>
            <a:endParaRPr/>
          </a:p>
        </p:txBody>
      </p:sp>
      <p:sp>
        <p:nvSpPr>
          <p:cNvPr id="1703" name="Google Shape;1703;p139"/>
          <p:cNvSpPr txBox="1"/>
          <p:nvPr/>
        </p:nvSpPr>
        <p:spPr>
          <a:xfrm>
            <a:off x="731100" y="2509789"/>
            <a:ext cx="7434900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da versão em 16/08/2022</a:t>
            </a:r>
            <a:endParaRPr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Atualização do detalhamento dos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Contatos de notificação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Inclusão de orientações sobre o processo de emissão de certificado ICP, tópico 12</a:t>
            </a:r>
            <a:endParaRPr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 das imagens do Open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Finance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144000" marR="0" lvl="0" indent="-14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Alteração do nome Open Banking para Open </a:t>
            </a:r>
            <a:r>
              <a:rPr lang="pt-BR" sz="18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Finance</a:t>
            </a:r>
            <a:r>
              <a:rPr lang="pt-BR" sz="18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dirty="0">
              <a:solidFill>
                <a:srgbClr val="7F7F7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800" b="1" dirty="0">
                <a:solidFill>
                  <a:srgbClr val="7F7F7F"/>
                </a:solidFill>
              </a:rPr>
              <a:t>Atualização da versão em 29/08/2022</a:t>
            </a:r>
            <a:endParaRPr dirty="0">
              <a:solidFill>
                <a:schemeClr val="dk1"/>
              </a:solidFill>
            </a:endParaRPr>
          </a:p>
          <a:p>
            <a:pPr marL="144000" lvl="0" indent="-144000" algn="l" rtl="0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Char char="•"/>
            </a:pPr>
            <a:r>
              <a:rPr lang="pt-BR" sz="1800" dirty="0">
                <a:solidFill>
                  <a:srgbClr val="7F7F7F"/>
                </a:solidFill>
              </a:rPr>
              <a:t>Orientações sobre </a:t>
            </a:r>
            <a:r>
              <a:rPr lang="pt-BR" sz="1800" dirty="0" err="1">
                <a:solidFill>
                  <a:srgbClr val="7F7F7F"/>
                </a:solidFill>
              </a:rPr>
              <a:t>sobre</a:t>
            </a:r>
            <a:r>
              <a:rPr lang="pt-BR" sz="1800" dirty="0">
                <a:solidFill>
                  <a:srgbClr val="7F7F7F"/>
                </a:solidFill>
              </a:rPr>
              <a:t> cadastro de iniciador de pagamentos puro em </a:t>
            </a:r>
            <a:r>
              <a:rPr lang="pt-BR" sz="1800" u="sng" dirty="0">
                <a:solidFill>
                  <a:srgbClr val="4F5CD5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um Authorisation Server</a:t>
            </a:r>
            <a:r>
              <a:rPr lang="pt-BR" sz="1800" dirty="0">
                <a:solidFill>
                  <a:srgbClr val="4F5CD5"/>
                </a:solidFill>
              </a:rPr>
              <a:t>.</a:t>
            </a:r>
          </a:p>
          <a:p>
            <a:pPr marL="144000" lvl="0" indent="-144000" algn="l" rtl="0"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Char char="•"/>
            </a:pPr>
            <a:endParaRPr lang="pt-BR" sz="1800" dirty="0">
              <a:solidFill>
                <a:srgbClr val="4F5CD5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Atualização da versão em </a:t>
            </a:r>
            <a:r>
              <a:rPr lang="pt-BR" sz="1800" b="1" dirty="0">
                <a:solidFill>
                  <a:srgbClr val="7F7F7F"/>
                </a:solidFill>
              </a:rPr>
              <a:t>30/09/2022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44000" marR="0" lvl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Adição de link nos menus e na opção home</a:t>
            </a:r>
          </a:p>
          <a:p>
            <a:pPr marL="144000" marR="0" lvl="0" indent="-144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Adição da tabela de recursos 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fa</a:t>
            </a:r>
            <a:r>
              <a:rPr lang="pt-BR" sz="1800" dirty="0">
                <a:solidFill>
                  <a:srgbClr val="7F7F7F"/>
                </a:solidFill>
              </a:rPr>
              <a:t>se na seção </a:t>
            </a:r>
            <a:r>
              <a:rPr lang="pt-BR" sz="1800" dirty="0">
                <a:solidFill>
                  <a:srgbClr val="7F7F7F"/>
                </a:solidFill>
                <a:hlinkClick r:id="rId5" action="ppaction://hlinksldjump"/>
              </a:rPr>
              <a:t>cadastrando recursos de uma API</a:t>
            </a:r>
            <a:r>
              <a:rPr lang="pt-BR" sz="1800" dirty="0">
                <a:solidFill>
                  <a:srgbClr val="7F7F7F"/>
                </a:solidFill>
              </a:rPr>
              <a:t>.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44000" marR="0" lvl="0" indent="-2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dirty="0">
              <a:solidFill>
                <a:srgbClr val="7F7F7F"/>
              </a:solidFill>
            </a:endParaRPr>
          </a:p>
        </p:txBody>
      </p:sp>
      <p:sp>
        <p:nvSpPr>
          <p:cNvPr id="1704" name="Google Shape;1704;p139"/>
          <p:cNvSpPr txBox="1"/>
          <p:nvPr/>
        </p:nvSpPr>
        <p:spPr>
          <a:xfrm>
            <a:off x="707273" y="1524327"/>
            <a:ext cx="604315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ALTERAÇÕES DA VERSÃO</a:t>
            </a:r>
            <a:endParaRPr dirty="0"/>
          </a:p>
        </p:txBody>
      </p:sp>
      <p:sp>
        <p:nvSpPr>
          <p:cNvPr id="5" name="Retângulo 4">
            <a:hlinkClick r:id="rId6" action="ppaction://hlinksldjump"/>
            <a:extLst>
              <a:ext uri="{FF2B5EF4-FFF2-40B4-BE49-F238E27FC236}">
                <a16:creationId xmlns:a16="http://schemas.microsoft.com/office/drawing/2014/main" id="{70B0A0A7-F989-C901-2124-F137AB104441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/>
          <p:nvPr/>
        </p:nvSpPr>
        <p:spPr>
          <a:xfrm>
            <a:off x="527204" y="1791428"/>
            <a:ext cx="11948804" cy="7381453"/>
          </a:xfrm>
          <a:prstGeom prst="roundRect">
            <a:avLst>
              <a:gd name="adj" fmla="val 3061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296" name="Google Shape;296;p16"/>
          <p:cNvSpPr txBox="1"/>
          <p:nvPr/>
        </p:nvSpPr>
        <p:spPr>
          <a:xfrm>
            <a:off x="569781" y="923343"/>
            <a:ext cx="72026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Exemplo de possíveis cenários</a:t>
            </a:r>
            <a:endParaRPr/>
          </a:p>
        </p:txBody>
      </p:sp>
      <p:sp>
        <p:nvSpPr>
          <p:cNvPr id="297" name="Google Shape;297;p16"/>
          <p:cNvSpPr/>
          <p:nvPr/>
        </p:nvSpPr>
        <p:spPr>
          <a:xfrm>
            <a:off x="3263615" y="4347384"/>
            <a:ext cx="2056098" cy="741405"/>
          </a:xfrm>
          <a:prstGeom prst="roundRect">
            <a:avLst>
              <a:gd name="adj" fmla="val 16667"/>
            </a:avLst>
          </a:prstGeom>
          <a:solidFill>
            <a:srgbClr val="00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</a:t>
            </a:r>
            <a:endParaRPr/>
          </a:p>
        </p:txBody>
      </p:sp>
      <p:sp>
        <p:nvSpPr>
          <p:cNvPr id="298" name="Google Shape;298;p16"/>
          <p:cNvSpPr/>
          <p:nvPr/>
        </p:nvSpPr>
        <p:spPr>
          <a:xfrm>
            <a:off x="7683500" y="4484087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1</a:t>
            </a:r>
            <a:endParaRPr/>
          </a:p>
        </p:txBody>
      </p:sp>
      <p:cxnSp>
        <p:nvCxnSpPr>
          <p:cNvPr id="299" name="Google Shape;299;p16"/>
          <p:cNvCxnSpPr>
            <a:stCxn id="297" idx="3"/>
            <a:endCxn id="298" idx="1"/>
          </p:cNvCxnSpPr>
          <p:nvPr/>
        </p:nvCxnSpPr>
        <p:spPr>
          <a:xfrm>
            <a:off x="5319713" y="4718087"/>
            <a:ext cx="2363700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00" name="Google Shape;300;p16"/>
          <p:cNvSpPr txBox="1"/>
          <p:nvPr/>
        </p:nvSpPr>
        <p:spPr>
          <a:xfrm>
            <a:off x="803625" y="8725710"/>
            <a:ext cx="1074900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temos uma “organização” que não possui “organizações filhas” e possui apenas um AS/marca, a “marca 1”.</a:t>
            </a:r>
            <a:endParaRPr/>
          </a:p>
        </p:txBody>
      </p:sp>
      <p:sp>
        <p:nvSpPr>
          <p:cNvPr id="301" name="Google Shape;301;p16"/>
          <p:cNvSpPr txBox="1"/>
          <p:nvPr/>
        </p:nvSpPr>
        <p:spPr>
          <a:xfrm>
            <a:off x="3263615" y="5088789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#1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111.111.111/0001-11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</a:t>
            </a:r>
            <a:endParaRPr/>
          </a:p>
        </p:txBody>
      </p:sp>
      <p:sp>
        <p:nvSpPr>
          <p:cNvPr id="302" name="Google Shape;302;p16"/>
          <p:cNvSpPr txBox="1"/>
          <p:nvPr/>
        </p:nvSpPr>
        <p:spPr>
          <a:xfrm>
            <a:off x="7683500" y="4952087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Wizcredi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6"/>
          <p:cNvSpPr/>
          <p:nvPr/>
        </p:nvSpPr>
        <p:spPr>
          <a:xfrm>
            <a:off x="755861" y="1917917"/>
            <a:ext cx="3367103" cy="324000"/>
          </a:xfrm>
          <a:prstGeom prst="rect">
            <a:avLst/>
          </a:prstGeom>
          <a:solidFill>
            <a:srgbClr val="3838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e Marcas</a:t>
            </a: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Retângulo 11">
            <a:hlinkClick r:id="rId3" action="ppaction://hlinksldjump"/>
            <a:extLst>
              <a:ext uri="{FF2B5EF4-FFF2-40B4-BE49-F238E27FC236}">
                <a16:creationId xmlns:a16="http://schemas.microsoft.com/office/drawing/2014/main" id="{DC8CD076-8E00-C463-9A14-79AF70DADA48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309" name="Google Shape;309;p17"/>
          <p:cNvSpPr txBox="1"/>
          <p:nvPr/>
        </p:nvSpPr>
        <p:spPr>
          <a:xfrm>
            <a:off x="569781" y="923343"/>
            <a:ext cx="72026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Exemplo de possíveis cenários</a:t>
            </a:r>
            <a:endParaRPr/>
          </a:p>
        </p:txBody>
      </p:sp>
      <p:sp>
        <p:nvSpPr>
          <p:cNvPr id="310" name="Google Shape;310;p17"/>
          <p:cNvSpPr/>
          <p:nvPr/>
        </p:nvSpPr>
        <p:spPr>
          <a:xfrm>
            <a:off x="527204" y="1791428"/>
            <a:ext cx="11948804" cy="7381453"/>
          </a:xfrm>
          <a:prstGeom prst="roundRect">
            <a:avLst>
              <a:gd name="adj" fmla="val 3061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7"/>
          <p:cNvSpPr txBox="1"/>
          <p:nvPr/>
        </p:nvSpPr>
        <p:spPr>
          <a:xfrm>
            <a:off x="755861" y="8580306"/>
            <a:ext cx="1074900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temos uma “organização” que não possui  “organizações filhas”, mas que possui N AS/marca.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N = 2 marcas (“marca 1” e “marca 2”).</a:t>
            </a:r>
            <a:endParaRPr/>
          </a:p>
        </p:txBody>
      </p:sp>
      <p:sp>
        <p:nvSpPr>
          <p:cNvPr id="312" name="Google Shape;312;p17"/>
          <p:cNvSpPr/>
          <p:nvPr/>
        </p:nvSpPr>
        <p:spPr>
          <a:xfrm>
            <a:off x="7550150" y="4108143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1</a:t>
            </a:r>
            <a:endParaRPr/>
          </a:p>
        </p:txBody>
      </p:sp>
      <p:cxnSp>
        <p:nvCxnSpPr>
          <p:cNvPr id="313" name="Google Shape;313;p17"/>
          <p:cNvCxnSpPr>
            <a:endCxn id="312" idx="1"/>
          </p:cNvCxnSpPr>
          <p:nvPr/>
        </p:nvCxnSpPr>
        <p:spPr>
          <a:xfrm>
            <a:off x="5271350" y="4342143"/>
            <a:ext cx="2278800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14" name="Google Shape;314;p17"/>
          <p:cNvSpPr/>
          <p:nvPr/>
        </p:nvSpPr>
        <p:spPr>
          <a:xfrm>
            <a:off x="7555301" y="4864862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2</a:t>
            </a:r>
            <a:endParaRPr/>
          </a:p>
        </p:txBody>
      </p:sp>
      <p:cxnSp>
        <p:nvCxnSpPr>
          <p:cNvPr id="315" name="Google Shape;315;p17"/>
          <p:cNvCxnSpPr>
            <a:endCxn id="314" idx="1"/>
          </p:cNvCxnSpPr>
          <p:nvPr/>
        </p:nvCxnSpPr>
        <p:spPr>
          <a:xfrm>
            <a:off x="5271401" y="4342262"/>
            <a:ext cx="2283900" cy="756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16" name="Google Shape;316;p17"/>
          <p:cNvSpPr/>
          <p:nvPr/>
        </p:nvSpPr>
        <p:spPr>
          <a:xfrm>
            <a:off x="3210180" y="3926935"/>
            <a:ext cx="2056098" cy="741405"/>
          </a:xfrm>
          <a:prstGeom prst="roundRect">
            <a:avLst>
              <a:gd name="adj" fmla="val 16667"/>
            </a:avLst>
          </a:prstGeom>
          <a:solidFill>
            <a:srgbClr val="00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</a:t>
            </a:r>
            <a:endParaRPr/>
          </a:p>
        </p:txBody>
      </p:sp>
      <p:sp>
        <p:nvSpPr>
          <p:cNvPr id="317" name="Google Shape;317;p17"/>
          <p:cNvSpPr txBox="1"/>
          <p:nvPr/>
        </p:nvSpPr>
        <p:spPr>
          <a:xfrm>
            <a:off x="3210180" y="4668340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#1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111.111.111/0001-11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</a:t>
            </a:r>
            <a:endParaRPr/>
          </a:p>
        </p:txBody>
      </p:sp>
      <p:sp>
        <p:nvSpPr>
          <p:cNvPr id="318" name="Google Shape;318;p17"/>
          <p:cNvSpPr txBox="1"/>
          <p:nvPr/>
        </p:nvSpPr>
        <p:spPr>
          <a:xfrm>
            <a:off x="7550150" y="4572686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Wizcredi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7"/>
          <p:cNvSpPr txBox="1"/>
          <p:nvPr/>
        </p:nvSpPr>
        <p:spPr>
          <a:xfrm>
            <a:off x="7550150" y="5329404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Goop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7"/>
          <p:cNvSpPr/>
          <p:nvPr/>
        </p:nvSpPr>
        <p:spPr>
          <a:xfrm>
            <a:off x="755861" y="1917917"/>
            <a:ext cx="3367103" cy="324000"/>
          </a:xfrm>
          <a:prstGeom prst="rect">
            <a:avLst/>
          </a:prstGeom>
          <a:solidFill>
            <a:srgbClr val="3838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e Marcas</a:t>
            </a: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Retângulo 14">
            <a:hlinkClick r:id="rId3" action="ppaction://hlinksldjump"/>
            <a:extLst>
              <a:ext uri="{FF2B5EF4-FFF2-40B4-BE49-F238E27FC236}">
                <a16:creationId xmlns:a16="http://schemas.microsoft.com/office/drawing/2014/main" id="{B94A7B94-7397-979D-C844-FA1862EB21AB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"/>
          <p:cNvSpPr/>
          <p:nvPr/>
        </p:nvSpPr>
        <p:spPr>
          <a:xfrm>
            <a:off x="527204" y="1791428"/>
            <a:ext cx="11948804" cy="7381453"/>
          </a:xfrm>
          <a:prstGeom prst="roundRect">
            <a:avLst>
              <a:gd name="adj" fmla="val 3061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327" name="Google Shape;327;p18"/>
          <p:cNvSpPr txBox="1"/>
          <p:nvPr/>
        </p:nvSpPr>
        <p:spPr>
          <a:xfrm>
            <a:off x="569781" y="923343"/>
            <a:ext cx="72026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Exemplo de possíveis cenários</a:t>
            </a:r>
            <a:endParaRPr/>
          </a:p>
        </p:txBody>
      </p:sp>
      <p:sp>
        <p:nvSpPr>
          <p:cNvPr id="328" name="Google Shape;328;p18"/>
          <p:cNvSpPr/>
          <p:nvPr/>
        </p:nvSpPr>
        <p:spPr>
          <a:xfrm>
            <a:off x="3398093" y="3280585"/>
            <a:ext cx="1940011" cy="741405"/>
          </a:xfrm>
          <a:prstGeom prst="roundRect">
            <a:avLst>
              <a:gd name="adj" fmla="val 16667"/>
            </a:avLst>
          </a:prstGeom>
          <a:solidFill>
            <a:srgbClr val="00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mãe</a:t>
            </a:r>
            <a:endParaRPr/>
          </a:p>
        </p:txBody>
      </p:sp>
      <p:sp>
        <p:nvSpPr>
          <p:cNvPr id="329" name="Google Shape;329;p18"/>
          <p:cNvSpPr/>
          <p:nvPr/>
        </p:nvSpPr>
        <p:spPr>
          <a:xfrm>
            <a:off x="7616825" y="3417287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1</a:t>
            </a:r>
            <a:endParaRPr/>
          </a:p>
        </p:txBody>
      </p:sp>
      <p:cxnSp>
        <p:nvCxnSpPr>
          <p:cNvPr id="330" name="Google Shape;330;p18"/>
          <p:cNvCxnSpPr>
            <a:stCxn id="328" idx="3"/>
            <a:endCxn id="329" idx="1"/>
          </p:cNvCxnSpPr>
          <p:nvPr/>
        </p:nvCxnSpPr>
        <p:spPr>
          <a:xfrm>
            <a:off x="5338104" y="3651288"/>
            <a:ext cx="2278800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31" name="Google Shape;331;p18"/>
          <p:cNvSpPr txBox="1"/>
          <p:nvPr/>
        </p:nvSpPr>
        <p:spPr>
          <a:xfrm>
            <a:off x="711972" y="7891573"/>
            <a:ext cx="1150773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relacionamento entre as “organizações filhas” com a “organização mãe” é realizado via PARENT ORGANISATION REFERENCE ID, preenchendo o </a:t>
            </a:r>
            <a:r>
              <a:rPr lang="pt-BR" sz="14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</a:t>
            </a:r>
            <a:r>
              <a:rPr lang="pt-BR" sz="14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das “organizações filhas” com o CNPJ da “organização mãe”.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Quando uma “organização mãe” tem uma ou mais de uma “organização filha”, temos um conglomerado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temos uma “organização mãe” que possui uma marca (“marca 1”) que é compartilhada com a “organização filha 1”.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Já a “organização filha 2” possui sua próprio marca “marca 2”</a:t>
            </a:r>
            <a:endParaRPr dirty="0"/>
          </a:p>
        </p:txBody>
      </p:sp>
      <p:sp>
        <p:nvSpPr>
          <p:cNvPr id="332" name="Google Shape;332;p18"/>
          <p:cNvSpPr/>
          <p:nvPr/>
        </p:nvSpPr>
        <p:spPr>
          <a:xfrm>
            <a:off x="4793548" y="4525618"/>
            <a:ext cx="2278800" cy="468000"/>
          </a:xfrm>
          <a:prstGeom prst="roundRect">
            <a:avLst>
              <a:gd name="adj" fmla="val 16667"/>
            </a:avLst>
          </a:prstGeom>
          <a:solidFill>
            <a:srgbClr val="147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filha 1</a:t>
            </a:r>
            <a:endParaRPr dirty="0"/>
          </a:p>
        </p:txBody>
      </p:sp>
      <p:sp>
        <p:nvSpPr>
          <p:cNvPr id="333" name="Google Shape;333;p18"/>
          <p:cNvSpPr/>
          <p:nvPr/>
        </p:nvSpPr>
        <p:spPr>
          <a:xfrm>
            <a:off x="4793548" y="5861049"/>
            <a:ext cx="2278800" cy="468000"/>
          </a:xfrm>
          <a:prstGeom prst="roundRect">
            <a:avLst>
              <a:gd name="adj" fmla="val 16667"/>
            </a:avLst>
          </a:prstGeom>
          <a:solidFill>
            <a:srgbClr val="147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filha 2</a:t>
            </a:r>
            <a:endParaRPr dirty="0"/>
          </a:p>
        </p:txBody>
      </p:sp>
      <p:cxnSp>
        <p:nvCxnSpPr>
          <p:cNvPr id="334" name="Google Shape;334;p18"/>
          <p:cNvCxnSpPr>
            <a:cxnSpLocks/>
            <a:stCxn id="328" idx="2"/>
            <a:endCxn id="332" idx="1"/>
          </p:cNvCxnSpPr>
          <p:nvPr/>
        </p:nvCxnSpPr>
        <p:spPr>
          <a:xfrm rot="16200000" flipH="1">
            <a:off x="4212009" y="4178079"/>
            <a:ext cx="737628" cy="425449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335" name="Google Shape;335;p18"/>
          <p:cNvCxnSpPr>
            <a:cxnSpLocks/>
            <a:stCxn id="328" idx="2"/>
            <a:endCxn id="333" idx="1"/>
          </p:cNvCxnSpPr>
          <p:nvPr/>
        </p:nvCxnSpPr>
        <p:spPr>
          <a:xfrm rot="16200000" flipH="1">
            <a:off x="3544294" y="4845794"/>
            <a:ext cx="2073059" cy="425449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36" name="Google Shape;336;p18"/>
          <p:cNvSpPr/>
          <p:nvPr/>
        </p:nvSpPr>
        <p:spPr>
          <a:xfrm>
            <a:off x="7643324" y="5861048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2</a:t>
            </a:r>
            <a:endParaRPr/>
          </a:p>
        </p:txBody>
      </p:sp>
      <p:cxnSp>
        <p:nvCxnSpPr>
          <p:cNvPr id="337" name="Google Shape;337;p18"/>
          <p:cNvCxnSpPr>
            <a:cxnSpLocks/>
            <a:stCxn id="333" idx="3"/>
            <a:endCxn id="336" idx="1"/>
          </p:cNvCxnSpPr>
          <p:nvPr/>
        </p:nvCxnSpPr>
        <p:spPr>
          <a:xfrm flipV="1">
            <a:off x="7072348" y="6095048"/>
            <a:ext cx="570976" cy="1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38" name="Google Shape;338;p18"/>
          <p:cNvSpPr txBox="1"/>
          <p:nvPr/>
        </p:nvSpPr>
        <p:spPr>
          <a:xfrm>
            <a:off x="7643324" y="3879857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Wizcredi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8"/>
          <p:cNvSpPr txBox="1"/>
          <p:nvPr/>
        </p:nvSpPr>
        <p:spPr>
          <a:xfrm>
            <a:off x="7643324" y="6293353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Goop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8"/>
          <p:cNvSpPr txBox="1"/>
          <p:nvPr/>
        </p:nvSpPr>
        <p:spPr>
          <a:xfrm>
            <a:off x="3406916" y="2741077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#1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111.111.111/0001-11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</a:t>
            </a:r>
            <a:endParaRPr/>
          </a:p>
        </p:txBody>
      </p:sp>
      <p:sp>
        <p:nvSpPr>
          <p:cNvPr id="341" name="Google Shape;341;p18"/>
          <p:cNvSpPr txBox="1"/>
          <p:nvPr/>
        </p:nvSpPr>
        <p:spPr>
          <a:xfrm>
            <a:off x="4793548" y="4993617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#2</a:t>
            </a:r>
            <a:br>
              <a:rPr lang="pt-BR" sz="12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222.222.222/0001-22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</a:t>
            </a:r>
            <a:r>
              <a:rPr lang="pt-BR" sz="12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: 111.111.111/0001-11</a:t>
            </a:r>
            <a:endParaRPr dirty="0"/>
          </a:p>
        </p:txBody>
      </p:sp>
      <p:sp>
        <p:nvSpPr>
          <p:cNvPr id="342" name="Google Shape;342;p18"/>
          <p:cNvSpPr txBox="1"/>
          <p:nvPr/>
        </p:nvSpPr>
        <p:spPr>
          <a:xfrm>
            <a:off x="4793548" y="6317391"/>
            <a:ext cx="210255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#3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333.333.333/0001-33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111.111.111/0001-11</a:t>
            </a:r>
            <a:endParaRPr/>
          </a:p>
        </p:txBody>
      </p:sp>
      <p:sp>
        <p:nvSpPr>
          <p:cNvPr id="343" name="Google Shape;343;p18"/>
          <p:cNvSpPr/>
          <p:nvPr/>
        </p:nvSpPr>
        <p:spPr>
          <a:xfrm>
            <a:off x="755861" y="1917917"/>
            <a:ext cx="3367103" cy="324000"/>
          </a:xfrm>
          <a:prstGeom prst="rect">
            <a:avLst/>
          </a:prstGeom>
          <a:solidFill>
            <a:srgbClr val="3838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Conglomerado</a:t>
            </a: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Retângulo 20">
            <a:hlinkClick r:id="rId3" action="ppaction://hlinksldjump"/>
            <a:extLst>
              <a:ext uri="{FF2B5EF4-FFF2-40B4-BE49-F238E27FC236}">
                <a16:creationId xmlns:a16="http://schemas.microsoft.com/office/drawing/2014/main" id="{B5872901-0A3C-590E-CD79-F30E12FB2E7E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"/>
          <p:cNvSpPr/>
          <p:nvPr/>
        </p:nvSpPr>
        <p:spPr>
          <a:xfrm>
            <a:off x="527204" y="1791428"/>
            <a:ext cx="11948804" cy="7381453"/>
          </a:xfrm>
          <a:prstGeom prst="roundRect">
            <a:avLst>
              <a:gd name="adj" fmla="val 3061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350" name="Google Shape;350;p19"/>
          <p:cNvSpPr txBox="1"/>
          <p:nvPr/>
        </p:nvSpPr>
        <p:spPr>
          <a:xfrm>
            <a:off x="569781" y="923343"/>
            <a:ext cx="72026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Exemplo de possíveis cenários</a:t>
            </a:r>
            <a:endParaRPr/>
          </a:p>
        </p:txBody>
      </p:sp>
      <p:sp>
        <p:nvSpPr>
          <p:cNvPr id="351" name="Google Shape;351;p19"/>
          <p:cNvSpPr/>
          <p:nvPr/>
        </p:nvSpPr>
        <p:spPr>
          <a:xfrm>
            <a:off x="3398093" y="3280585"/>
            <a:ext cx="1940011" cy="741405"/>
          </a:xfrm>
          <a:prstGeom prst="roundRect">
            <a:avLst>
              <a:gd name="adj" fmla="val 16667"/>
            </a:avLst>
          </a:prstGeom>
          <a:solidFill>
            <a:srgbClr val="00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mãe</a:t>
            </a:r>
            <a:endParaRPr/>
          </a:p>
        </p:txBody>
      </p:sp>
      <p:sp>
        <p:nvSpPr>
          <p:cNvPr id="352" name="Google Shape;352;p19"/>
          <p:cNvSpPr/>
          <p:nvPr/>
        </p:nvSpPr>
        <p:spPr>
          <a:xfrm>
            <a:off x="7616825" y="3417287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Marca1</a:t>
            </a:r>
            <a:endParaRPr/>
          </a:p>
        </p:txBody>
      </p:sp>
      <p:cxnSp>
        <p:nvCxnSpPr>
          <p:cNvPr id="353" name="Google Shape;353;p19"/>
          <p:cNvCxnSpPr>
            <a:stCxn id="351" idx="3"/>
            <a:endCxn id="352" idx="1"/>
          </p:cNvCxnSpPr>
          <p:nvPr/>
        </p:nvCxnSpPr>
        <p:spPr>
          <a:xfrm>
            <a:off x="5338104" y="3651288"/>
            <a:ext cx="2278800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54" name="Google Shape;354;p19"/>
          <p:cNvSpPr txBox="1"/>
          <p:nvPr/>
        </p:nvSpPr>
        <p:spPr>
          <a:xfrm>
            <a:off x="769087" y="7269009"/>
            <a:ext cx="11706921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temos uma “organização mãe” que possui uma marca “marca 1”. A mesma “marca 1” está presente na “organização filha 1”, mas não na “organização filha 2”.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 “organização filha 1” deve apresentar a “marca 1” e a “marca 2”, como ela possui uma marca não receberia a da “organização mãe” por isso ambas as marcas devem ser declaradas.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Atenção! Uma “organização filha” que tenha qualquer marca cadastrada, não assume a marca da mãe! A “organização filha” só assume a marca da mãe se não tiver nenhuma marca cadastrada nela!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Lembrando, o relacionamento entre as organizações é realizado via preenchimento do campo PARENT ORGANISATION REFERENCE ID na instituição filha referenciando a mãe.</a:t>
            </a:r>
            <a:endParaRPr/>
          </a:p>
        </p:txBody>
      </p:sp>
      <p:sp>
        <p:nvSpPr>
          <p:cNvPr id="355" name="Google Shape;355;p19"/>
          <p:cNvSpPr/>
          <p:nvPr/>
        </p:nvSpPr>
        <p:spPr>
          <a:xfrm>
            <a:off x="4793548" y="4525618"/>
            <a:ext cx="2278800" cy="468000"/>
          </a:xfrm>
          <a:prstGeom prst="roundRect">
            <a:avLst>
              <a:gd name="adj" fmla="val 16667"/>
            </a:avLst>
          </a:prstGeom>
          <a:solidFill>
            <a:srgbClr val="147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filha 1</a:t>
            </a:r>
            <a:endParaRPr dirty="0"/>
          </a:p>
        </p:txBody>
      </p:sp>
      <p:sp>
        <p:nvSpPr>
          <p:cNvPr id="356" name="Google Shape;356;p19"/>
          <p:cNvSpPr/>
          <p:nvPr/>
        </p:nvSpPr>
        <p:spPr>
          <a:xfrm>
            <a:off x="4793548" y="5888519"/>
            <a:ext cx="2278800" cy="468000"/>
          </a:xfrm>
          <a:prstGeom prst="roundRect">
            <a:avLst>
              <a:gd name="adj" fmla="val 16667"/>
            </a:avLst>
          </a:prstGeom>
          <a:solidFill>
            <a:srgbClr val="147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filha 2</a:t>
            </a:r>
            <a:endParaRPr dirty="0"/>
          </a:p>
        </p:txBody>
      </p:sp>
      <p:cxnSp>
        <p:nvCxnSpPr>
          <p:cNvPr id="357" name="Google Shape;357;p19"/>
          <p:cNvCxnSpPr>
            <a:cxnSpLocks/>
            <a:stCxn id="351" idx="2"/>
            <a:endCxn id="355" idx="1"/>
          </p:cNvCxnSpPr>
          <p:nvPr/>
        </p:nvCxnSpPr>
        <p:spPr>
          <a:xfrm rot="16200000" flipH="1">
            <a:off x="4212009" y="4178079"/>
            <a:ext cx="737628" cy="425449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358" name="Google Shape;358;p19"/>
          <p:cNvCxnSpPr>
            <a:cxnSpLocks/>
            <a:stCxn id="351" idx="2"/>
            <a:endCxn id="356" idx="1"/>
          </p:cNvCxnSpPr>
          <p:nvPr/>
        </p:nvCxnSpPr>
        <p:spPr>
          <a:xfrm rot="16200000" flipH="1">
            <a:off x="3530559" y="4859529"/>
            <a:ext cx="2100529" cy="425449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59" name="Google Shape;359;p19"/>
          <p:cNvSpPr/>
          <p:nvPr/>
        </p:nvSpPr>
        <p:spPr>
          <a:xfrm>
            <a:off x="7643324" y="5888518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2</a:t>
            </a:r>
            <a:endParaRPr/>
          </a:p>
        </p:txBody>
      </p:sp>
      <p:cxnSp>
        <p:nvCxnSpPr>
          <p:cNvPr id="360" name="Google Shape;360;p19"/>
          <p:cNvCxnSpPr>
            <a:cxnSpLocks/>
            <a:stCxn id="356" idx="3"/>
            <a:endCxn id="359" idx="1"/>
          </p:cNvCxnSpPr>
          <p:nvPr/>
        </p:nvCxnSpPr>
        <p:spPr>
          <a:xfrm flipV="1">
            <a:off x="7072348" y="6122518"/>
            <a:ext cx="570976" cy="1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61" name="Google Shape;361;p19"/>
          <p:cNvSpPr/>
          <p:nvPr/>
        </p:nvSpPr>
        <p:spPr>
          <a:xfrm>
            <a:off x="7643324" y="4525618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1</a:t>
            </a:r>
            <a:endParaRPr/>
          </a:p>
        </p:txBody>
      </p:sp>
      <p:cxnSp>
        <p:nvCxnSpPr>
          <p:cNvPr id="362" name="Google Shape;362;p19"/>
          <p:cNvCxnSpPr>
            <a:endCxn id="361" idx="1"/>
          </p:cNvCxnSpPr>
          <p:nvPr/>
        </p:nvCxnSpPr>
        <p:spPr>
          <a:xfrm>
            <a:off x="6896024" y="4759618"/>
            <a:ext cx="747300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63" name="Google Shape;363;p19"/>
          <p:cNvSpPr/>
          <p:nvPr/>
        </p:nvSpPr>
        <p:spPr>
          <a:xfrm>
            <a:off x="7643324" y="5181058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2</a:t>
            </a:r>
            <a:endParaRPr/>
          </a:p>
        </p:txBody>
      </p:sp>
      <p:cxnSp>
        <p:nvCxnSpPr>
          <p:cNvPr id="364" name="Google Shape;364;p19"/>
          <p:cNvCxnSpPr>
            <a:cxnSpLocks/>
            <a:stCxn id="355" idx="3"/>
            <a:endCxn id="363" idx="1"/>
          </p:cNvCxnSpPr>
          <p:nvPr/>
        </p:nvCxnSpPr>
        <p:spPr>
          <a:xfrm>
            <a:off x="7072348" y="4759618"/>
            <a:ext cx="570976" cy="65544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65" name="Google Shape;365;p19"/>
          <p:cNvSpPr txBox="1"/>
          <p:nvPr/>
        </p:nvSpPr>
        <p:spPr>
          <a:xfrm>
            <a:off x="3406916" y="2741077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#1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111.111.111/0001-11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</a:t>
            </a:r>
            <a:endParaRPr/>
          </a:p>
        </p:txBody>
      </p:sp>
      <p:sp>
        <p:nvSpPr>
          <p:cNvPr id="366" name="Google Shape;366;p19"/>
          <p:cNvSpPr txBox="1"/>
          <p:nvPr/>
        </p:nvSpPr>
        <p:spPr>
          <a:xfrm>
            <a:off x="4793548" y="4993617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#2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222.222.222/0001-22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111.111.111/0001-11</a:t>
            </a:r>
            <a:endParaRPr/>
          </a:p>
        </p:txBody>
      </p:sp>
      <p:sp>
        <p:nvSpPr>
          <p:cNvPr id="367" name="Google Shape;367;p19"/>
          <p:cNvSpPr txBox="1"/>
          <p:nvPr/>
        </p:nvSpPr>
        <p:spPr>
          <a:xfrm>
            <a:off x="4793548" y="6349005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#3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333.333.333/0001-33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111.111.111/0001-11</a:t>
            </a:r>
            <a:endParaRPr/>
          </a:p>
        </p:txBody>
      </p:sp>
      <p:sp>
        <p:nvSpPr>
          <p:cNvPr id="368" name="Google Shape;368;p19"/>
          <p:cNvSpPr txBox="1"/>
          <p:nvPr/>
        </p:nvSpPr>
        <p:spPr>
          <a:xfrm>
            <a:off x="7643324" y="3879857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Wizcredi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9"/>
          <p:cNvSpPr txBox="1"/>
          <p:nvPr/>
        </p:nvSpPr>
        <p:spPr>
          <a:xfrm>
            <a:off x="7643324" y="6293353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Goop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9"/>
          <p:cNvSpPr txBox="1"/>
          <p:nvPr/>
        </p:nvSpPr>
        <p:spPr>
          <a:xfrm>
            <a:off x="7643324" y="5617476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Goop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9"/>
          <p:cNvSpPr txBox="1"/>
          <p:nvPr/>
        </p:nvSpPr>
        <p:spPr>
          <a:xfrm>
            <a:off x="7643324" y="4964190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Wizcredi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9"/>
          <p:cNvSpPr/>
          <p:nvPr/>
        </p:nvSpPr>
        <p:spPr>
          <a:xfrm>
            <a:off x="755861" y="1917917"/>
            <a:ext cx="3367103" cy="324000"/>
          </a:xfrm>
          <a:prstGeom prst="rect">
            <a:avLst/>
          </a:prstGeom>
          <a:solidFill>
            <a:srgbClr val="3838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e Marcas</a:t>
            </a: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Retângulo 26">
            <a:hlinkClick r:id="rId3" action="ppaction://hlinksldjump"/>
            <a:extLst>
              <a:ext uri="{FF2B5EF4-FFF2-40B4-BE49-F238E27FC236}">
                <a16:creationId xmlns:a16="http://schemas.microsoft.com/office/drawing/2014/main" id="{232F5188-1A0D-A201-B5EF-C813FD246746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/>
        </p:nvSpPr>
        <p:spPr>
          <a:xfrm>
            <a:off x="1471653" y="3997001"/>
            <a:ext cx="5273039" cy="176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CONTEÚDO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GUIA</a:t>
            </a:r>
            <a:endParaRPr sz="7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Google Shape;98;p2"/>
          <p:cNvGrpSpPr/>
          <p:nvPr/>
        </p:nvGrpSpPr>
        <p:grpSpPr>
          <a:xfrm>
            <a:off x="5958460" y="1273814"/>
            <a:ext cx="6120000" cy="6237100"/>
            <a:chOff x="5958460" y="823014"/>
            <a:chExt cx="6120000" cy="6237100"/>
          </a:xfrm>
        </p:grpSpPr>
        <p:sp>
          <p:nvSpPr>
            <p:cNvPr id="99" name="Google Shape;99;p2"/>
            <p:cNvSpPr txBox="1"/>
            <p:nvPr/>
          </p:nvSpPr>
          <p:spPr>
            <a:xfrm>
              <a:off x="5958460" y="823014"/>
              <a:ext cx="6120000" cy="93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292"/>
                </a:buClr>
                <a:buSzPts val="4000"/>
                <a:buFont typeface="Arial"/>
                <a:buNone/>
              </a:pPr>
              <a:r>
                <a:rPr lang="pt-BR" sz="4000" b="1" i="0" u="sng" strike="noStrike" cap="none" dirty="0">
                  <a:solidFill>
                    <a:srgbClr val="FFE292"/>
                  </a:solidFill>
                  <a:latin typeface="Arial"/>
                  <a:ea typeface="Arial"/>
                  <a:cs typeface="Arial"/>
                  <a:sym typeface="Arial"/>
                </a:rPr>
                <a:t>01.</a:t>
              </a:r>
              <a:endParaRPr u="sng"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Introdução</a:t>
              </a:r>
              <a:endParaRPr sz="4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 txBox="1"/>
            <p:nvPr/>
          </p:nvSpPr>
          <p:spPr>
            <a:xfrm>
              <a:off x="5958460" y="4648114"/>
              <a:ext cx="6120000" cy="241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292"/>
                </a:buClr>
                <a:buSzPts val="4000"/>
                <a:buFont typeface="Arial"/>
                <a:buNone/>
              </a:pPr>
              <a:r>
                <a:rPr lang="pt-BR" sz="4000" b="1" u="sng" dirty="0">
                  <a:solidFill>
                    <a:srgbClr val="FFE292"/>
                  </a:solidFill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</a:t>
              </a:r>
              <a:r>
                <a:rPr lang="pt-BR" sz="4000" b="1" u="sng" dirty="0">
                  <a:solidFill>
                    <a:srgbClr val="FFE292"/>
                  </a:solidFill>
                </a:rPr>
                <a:t>3</a:t>
              </a:r>
              <a:r>
                <a:rPr lang="pt-BR" sz="4000" b="1" i="0" u="sng" strike="noStrike" cap="none" dirty="0">
                  <a:solidFill>
                    <a:srgbClr val="FFE292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u="sng"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Registrando um usuário no Diretório</a:t>
              </a:r>
              <a:endParaRPr dirty="0"/>
            </a:p>
            <a:p>
              <a:pPr marL="540000" marR="0" lvl="0" indent="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ETAPA 1: Registrando um usuário no Diretório</a:t>
              </a:r>
              <a:endParaRPr dirty="0"/>
            </a:p>
            <a:p>
              <a:pPr marL="540000" marR="0" lvl="0" indent="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ETAPA 2: Verificando os dados informados</a:t>
              </a:r>
              <a:endParaRPr dirty="0"/>
            </a:p>
            <a:p>
              <a:pPr marL="540000" marR="0" lvl="0" indent="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ETAPA 3: Confirmando o processo de registro</a:t>
              </a:r>
              <a:endParaRPr dirty="0"/>
            </a:p>
            <a:p>
              <a:pPr marL="540000" marR="0" lvl="0" indent="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ETAPA 4: Confirmação da assinatura eletrônica</a:t>
              </a:r>
              <a:endParaRPr dirty="0"/>
            </a:p>
            <a:p>
              <a:pPr marL="540000" marR="0" lvl="0" indent="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ETAPA 5: Análise e confirmação do Termo de Aceite</a:t>
              </a:r>
              <a:endParaRPr sz="24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Google Shape;146;p7">
            <a:extLst>
              <a:ext uri="{FF2B5EF4-FFF2-40B4-BE49-F238E27FC236}">
                <a16:creationId xmlns:a16="http://schemas.microsoft.com/office/drawing/2014/main" id="{444E42DA-520E-D7C3-8418-F49C3BD805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4" name="Google Shape;100;p2">
            <a:extLst>
              <a:ext uri="{FF2B5EF4-FFF2-40B4-BE49-F238E27FC236}">
                <a16:creationId xmlns:a16="http://schemas.microsoft.com/office/drawing/2014/main" id="{4AD98286-2BB2-7DB6-9EF1-87CE5F59A9AE}"/>
              </a:ext>
            </a:extLst>
          </p:cNvPr>
          <p:cNvSpPr txBox="1"/>
          <p:nvPr/>
        </p:nvSpPr>
        <p:spPr>
          <a:xfrm>
            <a:off x="5958460" y="2277568"/>
            <a:ext cx="6120000" cy="24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u="sng" dirty="0">
                <a:solidFill>
                  <a:srgbClr val="FFE292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02</a:t>
            </a:r>
            <a:r>
              <a:rPr lang="pt-BR" sz="4000" b="1" i="0" u="sng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u="sng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Registrando uma organização no Diretório</a:t>
            </a:r>
            <a:endParaRPr lang="pt-BR"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Entendendo como adicionar uma organização no Diretório</a:t>
            </a:r>
          </a:p>
        </p:txBody>
      </p:sp>
      <p:sp>
        <p:nvSpPr>
          <p:cNvPr id="2" name="Google Shape;527;p29">
            <a:extLst>
              <a:ext uri="{FF2B5EF4-FFF2-40B4-BE49-F238E27FC236}">
                <a16:creationId xmlns:a16="http://schemas.microsoft.com/office/drawing/2014/main" id="{1105D690-4B7B-4EF6-E553-534641480FAF}"/>
              </a:ext>
            </a:extLst>
          </p:cNvPr>
          <p:cNvSpPr txBox="1"/>
          <p:nvPr/>
        </p:nvSpPr>
        <p:spPr>
          <a:xfrm>
            <a:off x="6597045" y="7479206"/>
            <a:ext cx="57705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ETAPA 6: Assinando o Terno de Adesão da Instituição 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0"/>
          <p:cNvSpPr/>
          <p:nvPr/>
        </p:nvSpPr>
        <p:spPr>
          <a:xfrm>
            <a:off x="527204" y="1791428"/>
            <a:ext cx="11948804" cy="7381453"/>
          </a:xfrm>
          <a:prstGeom prst="roundRect">
            <a:avLst>
              <a:gd name="adj" fmla="val 3061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379" name="Google Shape;379;p20"/>
          <p:cNvSpPr txBox="1"/>
          <p:nvPr/>
        </p:nvSpPr>
        <p:spPr>
          <a:xfrm>
            <a:off x="569781" y="923343"/>
            <a:ext cx="72026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Exemplo de possíveis cenários</a:t>
            </a:r>
            <a:endParaRPr/>
          </a:p>
        </p:txBody>
      </p:sp>
      <p:sp>
        <p:nvSpPr>
          <p:cNvPr id="380" name="Google Shape;380;p20"/>
          <p:cNvSpPr/>
          <p:nvPr/>
        </p:nvSpPr>
        <p:spPr>
          <a:xfrm>
            <a:off x="3302843" y="3261595"/>
            <a:ext cx="1940011" cy="741405"/>
          </a:xfrm>
          <a:prstGeom prst="roundRect">
            <a:avLst>
              <a:gd name="adj" fmla="val 16667"/>
            </a:avLst>
          </a:prstGeom>
          <a:solidFill>
            <a:srgbClr val="00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mãe</a:t>
            </a:r>
            <a:endParaRPr/>
          </a:p>
        </p:txBody>
      </p:sp>
      <p:sp>
        <p:nvSpPr>
          <p:cNvPr id="381" name="Google Shape;381;p20"/>
          <p:cNvSpPr/>
          <p:nvPr/>
        </p:nvSpPr>
        <p:spPr>
          <a:xfrm>
            <a:off x="7521575" y="3398297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Marca1</a:t>
            </a:r>
            <a:endParaRPr/>
          </a:p>
        </p:txBody>
      </p:sp>
      <p:cxnSp>
        <p:nvCxnSpPr>
          <p:cNvPr id="382" name="Google Shape;382;p20"/>
          <p:cNvCxnSpPr>
            <a:stCxn id="380" idx="3"/>
            <a:endCxn id="381" idx="1"/>
          </p:cNvCxnSpPr>
          <p:nvPr/>
        </p:nvCxnSpPr>
        <p:spPr>
          <a:xfrm>
            <a:off x="5242854" y="3632298"/>
            <a:ext cx="2278800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83" name="Google Shape;383;p20"/>
          <p:cNvSpPr txBox="1"/>
          <p:nvPr/>
        </p:nvSpPr>
        <p:spPr>
          <a:xfrm>
            <a:off x="755861" y="7680773"/>
            <a:ext cx="11517706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temos uma “organização mãe” que possui uma “marca 1” que é compartilhada com a “organização filha 3”. Logo, a “organização filha 3” assume a “marca 1”.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Já a “organização filha 1” e  “organização filha 2” possuem sua próprio marca, que é a “marca 2” e devem ser relacionada a cada uma delas.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Se a “marca 2” fosse adicionada na “organização mãe” a “organização filha 3” iria receber também.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Lembrado, o relacionamento entre as organizações é realizado via preenchimento do campo PARENT ORGANISATION REFERENCE ID na instituição filha referenciando a mãe.</a:t>
            </a:r>
            <a:endParaRPr/>
          </a:p>
        </p:txBody>
      </p:sp>
      <p:sp>
        <p:nvSpPr>
          <p:cNvPr id="384" name="Google Shape;384;p20"/>
          <p:cNvSpPr/>
          <p:nvPr/>
        </p:nvSpPr>
        <p:spPr>
          <a:xfrm>
            <a:off x="4698298" y="4506628"/>
            <a:ext cx="2278800" cy="468000"/>
          </a:xfrm>
          <a:prstGeom prst="roundRect">
            <a:avLst>
              <a:gd name="adj" fmla="val 16667"/>
            </a:avLst>
          </a:prstGeom>
          <a:solidFill>
            <a:srgbClr val="147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filha 1</a:t>
            </a:r>
            <a:endParaRPr dirty="0"/>
          </a:p>
        </p:txBody>
      </p:sp>
      <p:sp>
        <p:nvSpPr>
          <p:cNvPr id="385" name="Google Shape;385;p20"/>
          <p:cNvSpPr/>
          <p:nvPr/>
        </p:nvSpPr>
        <p:spPr>
          <a:xfrm>
            <a:off x="4698298" y="5557785"/>
            <a:ext cx="2278800" cy="468000"/>
          </a:xfrm>
          <a:prstGeom prst="roundRect">
            <a:avLst>
              <a:gd name="adj" fmla="val 16667"/>
            </a:avLst>
          </a:prstGeom>
          <a:solidFill>
            <a:srgbClr val="147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filha 2</a:t>
            </a:r>
            <a:endParaRPr dirty="0"/>
          </a:p>
        </p:txBody>
      </p:sp>
      <p:cxnSp>
        <p:nvCxnSpPr>
          <p:cNvPr id="386" name="Google Shape;386;p20"/>
          <p:cNvCxnSpPr>
            <a:cxnSpLocks/>
            <a:stCxn id="380" idx="2"/>
            <a:endCxn id="384" idx="1"/>
          </p:cNvCxnSpPr>
          <p:nvPr/>
        </p:nvCxnSpPr>
        <p:spPr>
          <a:xfrm rot="16200000" flipH="1">
            <a:off x="4116759" y="4159089"/>
            <a:ext cx="737628" cy="425449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387" name="Google Shape;387;p20"/>
          <p:cNvCxnSpPr>
            <a:cxnSpLocks/>
            <a:stCxn id="380" idx="2"/>
            <a:endCxn id="385" idx="1"/>
          </p:cNvCxnSpPr>
          <p:nvPr/>
        </p:nvCxnSpPr>
        <p:spPr>
          <a:xfrm rot="16200000" flipH="1">
            <a:off x="3591181" y="4684667"/>
            <a:ext cx="1788785" cy="425449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88" name="Google Shape;388;p20"/>
          <p:cNvSpPr/>
          <p:nvPr/>
        </p:nvSpPr>
        <p:spPr>
          <a:xfrm>
            <a:off x="7548074" y="5557785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2</a:t>
            </a:r>
            <a:endParaRPr/>
          </a:p>
        </p:txBody>
      </p:sp>
      <p:cxnSp>
        <p:nvCxnSpPr>
          <p:cNvPr id="389" name="Google Shape;389;p20"/>
          <p:cNvCxnSpPr>
            <a:cxnSpLocks/>
            <a:stCxn id="385" idx="3"/>
            <a:endCxn id="388" idx="1"/>
          </p:cNvCxnSpPr>
          <p:nvPr/>
        </p:nvCxnSpPr>
        <p:spPr>
          <a:xfrm>
            <a:off x="6977098" y="5791785"/>
            <a:ext cx="570976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90" name="Google Shape;390;p20"/>
          <p:cNvSpPr/>
          <p:nvPr/>
        </p:nvSpPr>
        <p:spPr>
          <a:xfrm>
            <a:off x="7548074" y="4506628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2</a:t>
            </a:r>
            <a:endParaRPr/>
          </a:p>
        </p:txBody>
      </p:sp>
      <p:cxnSp>
        <p:nvCxnSpPr>
          <p:cNvPr id="391" name="Google Shape;391;p20"/>
          <p:cNvCxnSpPr>
            <a:endCxn id="390" idx="1"/>
          </p:cNvCxnSpPr>
          <p:nvPr/>
        </p:nvCxnSpPr>
        <p:spPr>
          <a:xfrm>
            <a:off x="6800774" y="4740628"/>
            <a:ext cx="747300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92" name="Google Shape;392;p20"/>
          <p:cNvSpPr/>
          <p:nvPr/>
        </p:nvSpPr>
        <p:spPr>
          <a:xfrm>
            <a:off x="4660668" y="6572444"/>
            <a:ext cx="2278800" cy="468000"/>
          </a:xfrm>
          <a:prstGeom prst="roundRect">
            <a:avLst>
              <a:gd name="adj" fmla="val 16667"/>
            </a:avLst>
          </a:prstGeom>
          <a:solidFill>
            <a:srgbClr val="147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filha 3</a:t>
            </a:r>
            <a:endParaRPr dirty="0"/>
          </a:p>
        </p:txBody>
      </p:sp>
      <p:cxnSp>
        <p:nvCxnSpPr>
          <p:cNvPr id="393" name="Google Shape;393;p20"/>
          <p:cNvCxnSpPr>
            <a:cxnSpLocks/>
            <a:stCxn id="380" idx="2"/>
            <a:endCxn id="392" idx="1"/>
          </p:cNvCxnSpPr>
          <p:nvPr/>
        </p:nvCxnSpPr>
        <p:spPr>
          <a:xfrm rot="16200000" flipH="1">
            <a:off x="3065036" y="5210812"/>
            <a:ext cx="2803444" cy="387819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394" name="Google Shape;394;p20"/>
          <p:cNvSpPr txBox="1"/>
          <p:nvPr/>
        </p:nvSpPr>
        <p:spPr>
          <a:xfrm>
            <a:off x="7521575" y="3859908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Wizcredi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0"/>
          <p:cNvSpPr txBox="1"/>
          <p:nvPr/>
        </p:nvSpPr>
        <p:spPr>
          <a:xfrm>
            <a:off x="7558791" y="4971656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Goop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0"/>
          <p:cNvSpPr txBox="1"/>
          <p:nvPr/>
        </p:nvSpPr>
        <p:spPr>
          <a:xfrm>
            <a:off x="7548074" y="6025785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Goop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0"/>
          <p:cNvSpPr txBox="1"/>
          <p:nvPr/>
        </p:nvSpPr>
        <p:spPr>
          <a:xfrm>
            <a:off x="3302843" y="2693018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#1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111.111.111/0001-11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</a:t>
            </a:r>
            <a:endParaRPr/>
          </a:p>
        </p:txBody>
      </p:sp>
      <p:sp>
        <p:nvSpPr>
          <p:cNvPr id="398" name="Google Shape;398;p20"/>
          <p:cNvSpPr txBox="1"/>
          <p:nvPr/>
        </p:nvSpPr>
        <p:spPr>
          <a:xfrm>
            <a:off x="4698298" y="4973709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#2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222.222.222/0001-22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111.111.111/0001-11</a:t>
            </a:r>
            <a:endParaRPr/>
          </a:p>
        </p:txBody>
      </p:sp>
      <p:sp>
        <p:nvSpPr>
          <p:cNvPr id="399" name="Google Shape;399;p20"/>
          <p:cNvSpPr txBox="1"/>
          <p:nvPr/>
        </p:nvSpPr>
        <p:spPr>
          <a:xfrm>
            <a:off x="4698298" y="6036174"/>
            <a:ext cx="268357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#3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333.333.333/0001-33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111.111.111/0001-11</a:t>
            </a:r>
            <a:endParaRPr/>
          </a:p>
        </p:txBody>
      </p:sp>
      <p:sp>
        <p:nvSpPr>
          <p:cNvPr id="400" name="Google Shape;400;p20"/>
          <p:cNvSpPr txBox="1"/>
          <p:nvPr/>
        </p:nvSpPr>
        <p:spPr>
          <a:xfrm>
            <a:off x="4698298" y="7041949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#3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444.444.444/0001-44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111.111.111/0001-11</a:t>
            </a:r>
            <a:endParaRPr/>
          </a:p>
        </p:txBody>
      </p:sp>
      <p:sp>
        <p:nvSpPr>
          <p:cNvPr id="401" name="Google Shape;401;p20"/>
          <p:cNvSpPr/>
          <p:nvPr/>
        </p:nvSpPr>
        <p:spPr>
          <a:xfrm>
            <a:off x="755861" y="1917917"/>
            <a:ext cx="3367103" cy="324000"/>
          </a:xfrm>
          <a:prstGeom prst="rect">
            <a:avLst/>
          </a:prstGeom>
          <a:solidFill>
            <a:srgbClr val="3838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e Marcas</a:t>
            </a: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Retângulo 26">
            <a:hlinkClick r:id="rId3" action="ppaction://hlinksldjump"/>
            <a:extLst>
              <a:ext uri="{FF2B5EF4-FFF2-40B4-BE49-F238E27FC236}">
                <a16:creationId xmlns:a16="http://schemas.microsoft.com/office/drawing/2014/main" id="{63D8DBE4-9E22-07AC-2658-4FCD88B7EF4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1"/>
          <p:cNvSpPr/>
          <p:nvPr/>
        </p:nvSpPr>
        <p:spPr>
          <a:xfrm>
            <a:off x="527204" y="1791428"/>
            <a:ext cx="11948804" cy="7381453"/>
          </a:xfrm>
          <a:prstGeom prst="roundRect">
            <a:avLst>
              <a:gd name="adj" fmla="val 3061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408" name="Google Shape;408;p21"/>
          <p:cNvSpPr txBox="1"/>
          <p:nvPr/>
        </p:nvSpPr>
        <p:spPr>
          <a:xfrm>
            <a:off x="569781" y="923343"/>
            <a:ext cx="72026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Exemplo de possíveis cenários</a:t>
            </a:r>
            <a:endParaRPr/>
          </a:p>
        </p:txBody>
      </p:sp>
      <p:sp>
        <p:nvSpPr>
          <p:cNvPr id="409" name="Google Shape;409;p21"/>
          <p:cNvSpPr/>
          <p:nvPr/>
        </p:nvSpPr>
        <p:spPr>
          <a:xfrm>
            <a:off x="1732556" y="3348787"/>
            <a:ext cx="1940011" cy="741405"/>
          </a:xfrm>
          <a:prstGeom prst="roundRect">
            <a:avLst>
              <a:gd name="adj" fmla="val 16667"/>
            </a:avLst>
          </a:prstGeom>
          <a:solidFill>
            <a:srgbClr val="005F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mãe</a:t>
            </a:r>
            <a:endParaRPr/>
          </a:p>
        </p:txBody>
      </p:sp>
      <p:sp>
        <p:nvSpPr>
          <p:cNvPr id="410" name="Google Shape;410;p21"/>
          <p:cNvSpPr/>
          <p:nvPr/>
        </p:nvSpPr>
        <p:spPr>
          <a:xfrm>
            <a:off x="5951288" y="3485489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Marca1</a:t>
            </a:r>
            <a:endParaRPr/>
          </a:p>
        </p:txBody>
      </p:sp>
      <p:cxnSp>
        <p:nvCxnSpPr>
          <p:cNvPr id="411" name="Google Shape;411;p21"/>
          <p:cNvCxnSpPr>
            <a:stCxn id="409" idx="3"/>
            <a:endCxn id="410" idx="1"/>
          </p:cNvCxnSpPr>
          <p:nvPr/>
        </p:nvCxnSpPr>
        <p:spPr>
          <a:xfrm>
            <a:off x="3672567" y="3719489"/>
            <a:ext cx="2278800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412" name="Google Shape;412;p21"/>
          <p:cNvSpPr txBox="1"/>
          <p:nvPr/>
        </p:nvSpPr>
        <p:spPr>
          <a:xfrm>
            <a:off x="7431555" y="3862812"/>
            <a:ext cx="4853136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Vejamos um cenário mais complexo: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Neste exemplo, temos uma “organização mãe” que possui uma marca “marca 1” que é compartilhada com a “organização filha 4”.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Já a “organização filha 1” e  “organização filha 2” possuem sua própria marca igual “marca 2” mas que está relacionada a apenas a elas.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 “organização filha 3” possui duas marcas exclusivas dela “marca 3” e “marca 4”.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Lembrando, o relacionamento entre as organizações é realizado via preenchimento do campo PARENT ORGANISATION REFERENCE ID na instituição filha referenciando a mãe.</a:t>
            </a:r>
            <a:endParaRPr/>
          </a:p>
        </p:txBody>
      </p:sp>
      <p:sp>
        <p:nvSpPr>
          <p:cNvPr id="413" name="Google Shape;413;p21"/>
          <p:cNvSpPr/>
          <p:nvPr/>
        </p:nvSpPr>
        <p:spPr>
          <a:xfrm>
            <a:off x="3128010" y="4593820"/>
            <a:ext cx="2200943" cy="468000"/>
          </a:xfrm>
          <a:prstGeom prst="roundRect">
            <a:avLst>
              <a:gd name="adj" fmla="val 16667"/>
            </a:avLst>
          </a:prstGeom>
          <a:solidFill>
            <a:srgbClr val="147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filha 1</a:t>
            </a:r>
            <a:endParaRPr dirty="0"/>
          </a:p>
        </p:txBody>
      </p:sp>
      <p:sp>
        <p:nvSpPr>
          <p:cNvPr id="414" name="Google Shape;414;p21"/>
          <p:cNvSpPr/>
          <p:nvPr/>
        </p:nvSpPr>
        <p:spPr>
          <a:xfrm>
            <a:off x="3128011" y="5586575"/>
            <a:ext cx="2200942" cy="468000"/>
          </a:xfrm>
          <a:prstGeom prst="roundRect">
            <a:avLst>
              <a:gd name="adj" fmla="val 16667"/>
            </a:avLst>
          </a:prstGeom>
          <a:solidFill>
            <a:srgbClr val="147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filha 2</a:t>
            </a:r>
            <a:endParaRPr/>
          </a:p>
        </p:txBody>
      </p:sp>
      <p:cxnSp>
        <p:nvCxnSpPr>
          <p:cNvPr id="415" name="Google Shape;415;p21"/>
          <p:cNvCxnSpPr>
            <a:cxnSpLocks/>
            <a:stCxn id="409" idx="2"/>
            <a:endCxn id="413" idx="1"/>
          </p:cNvCxnSpPr>
          <p:nvPr/>
        </p:nvCxnSpPr>
        <p:spPr>
          <a:xfrm rot="16200000" flipH="1">
            <a:off x="2546472" y="4246282"/>
            <a:ext cx="737628" cy="425448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416" name="Google Shape;416;p21"/>
          <p:cNvCxnSpPr>
            <a:cxnSpLocks/>
            <a:stCxn id="409" idx="2"/>
            <a:endCxn id="414" idx="1"/>
          </p:cNvCxnSpPr>
          <p:nvPr/>
        </p:nvCxnSpPr>
        <p:spPr>
          <a:xfrm rot="16200000" flipH="1">
            <a:off x="2050095" y="4742658"/>
            <a:ext cx="1730383" cy="425449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417" name="Google Shape;417;p21"/>
          <p:cNvSpPr/>
          <p:nvPr/>
        </p:nvSpPr>
        <p:spPr>
          <a:xfrm>
            <a:off x="5977787" y="5586575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2</a:t>
            </a:r>
            <a:endParaRPr/>
          </a:p>
        </p:txBody>
      </p:sp>
      <p:cxnSp>
        <p:nvCxnSpPr>
          <p:cNvPr id="418" name="Google Shape;418;p21"/>
          <p:cNvCxnSpPr>
            <a:cxnSpLocks/>
            <a:stCxn id="414" idx="3"/>
            <a:endCxn id="417" idx="1"/>
          </p:cNvCxnSpPr>
          <p:nvPr/>
        </p:nvCxnSpPr>
        <p:spPr>
          <a:xfrm>
            <a:off x="5328953" y="5820575"/>
            <a:ext cx="648834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419" name="Google Shape;419;p21"/>
          <p:cNvSpPr/>
          <p:nvPr/>
        </p:nvSpPr>
        <p:spPr>
          <a:xfrm>
            <a:off x="5977787" y="4593820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2</a:t>
            </a:r>
            <a:endParaRPr/>
          </a:p>
        </p:txBody>
      </p:sp>
      <p:cxnSp>
        <p:nvCxnSpPr>
          <p:cNvPr id="420" name="Google Shape;420;p21"/>
          <p:cNvCxnSpPr>
            <a:endCxn id="419" idx="1"/>
          </p:cNvCxnSpPr>
          <p:nvPr/>
        </p:nvCxnSpPr>
        <p:spPr>
          <a:xfrm>
            <a:off x="5230487" y="4827820"/>
            <a:ext cx="747300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421" name="Google Shape;421;p21"/>
          <p:cNvSpPr/>
          <p:nvPr/>
        </p:nvSpPr>
        <p:spPr>
          <a:xfrm>
            <a:off x="3128011" y="6601842"/>
            <a:ext cx="2200942" cy="468000"/>
          </a:xfrm>
          <a:prstGeom prst="roundRect">
            <a:avLst>
              <a:gd name="adj" fmla="val 16667"/>
            </a:avLst>
          </a:prstGeom>
          <a:solidFill>
            <a:srgbClr val="147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filha 3</a:t>
            </a:r>
            <a:endParaRPr dirty="0"/>
          </a:p>
        </p:txBody>
      </p:sp>
      <p:cxnSp>
        <p:nvCxnSpPr>
          <p:cNvPr id="422" name="Google Shape;422;p21"/>
          <p:cNvCxnSpPr>
            <a:cxnSpLocks/>
            <a:stCxn id="409" idx="2"/>
            <a:endCxn id="421" idx="1"/>
          </p:cNvCxnSpPr>
          <p:nvPr/>
        </p:nvCxnSpPr>
        <p:spPr>
          <a:xfrm rot="16200000" flipH="1">
            <a:off x="1542461" y="5250292"/>
            <a:ext cx="2745650" cy="425449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423" name="Google Shape;423;p21"/>
          <p:cNvSpPr/>
          <p:nvPr/>
        </p:nvSpPr>
        <p:spPr>
          <a:xfrm>
            <a:off x="3128010" y="7594596"/>
            <a:ext cx="2200941" cy="468000"/>
          </a:xfrm>
          <a:prstGeom prst="roundRect">
            <a:avLst>
              <a:gd name="adj" fmla="val 16667"/>
            </a:avLst>
          </a:prstGeom>
          <a:solidFill>
            <a:srgbClr val="147D9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filha 4</a:t>
            </a:r>
            <a:endParaRPr dirty="0"/>
          </a:p>
        </p:txBody>
      </p:sp>
      <p:sp>
        <p:nvSpPr>
          <p:cNvPr id="424" name="Google Shape;424;p21"/>
          <p:cNvSpPr/>
          <p:nvPr/>
        </p:nvSpPr>
        <p:spPr>
          <a:xfrm>
            <a:off x="5951287" y="6601842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3</a:t>
            </a:r>
            <a:endParaRPr/>
          </a:p>
        </p:txBody>
      </p:sp>
      <p:cxnSp>
        <p:nvCxnSpPr>
          <p:cNvPr id="425" name="Google Shape;425;p21"/>
          <p:cNvCxnSpPr>
            <a:cxnSpLocks/>
            <a:stCxn id="421" idx="3"/>
            <a:endCxn id="424" idx="1"/>
          </p:cNvCxnSpPr>
          <p:nvPr/>
        </p:nvCxnSpPr>
        <p:spPr>
          <a:xfrm>
            <a:off x="5328953" y="6835842"/>
            <a:ext cx="622334" cy="0"/>
          </a:xfrm>
          <a:prstGeom prst="straightConnector1">
            <a:avLst/>
          </a:prstGeom>
          <a:noFill/>
          <a:ln w="19050" cap="flat" cmpd="sng">
            <a:solidFill>
              <a:srgbClr val="383839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426" name="Google Shape;426;p21"/>
          <p:cNvSpPr/>
          <p:nvPr/>
        </p:nvSpPr>
        <p:spPr>
          <a:xfrm>
            <a:off x="5951286" y="7383109"/>
            <a:ext cx="1262451" cy="468000"/>
          </a:xfrm>
          <a:prstGeom prst="roundRect">
            <a:avLst>
              <a:gd name="adj" fmla="val 16667"/>
            </a:avLst>
          </a:prstGeom>
          <a:solidFill>
            <a:srgbClr val="FFE19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Marca 4</a:t>
            </a:r>
            <a:endParaRPr/>
          </a:p>
        </p:txBody>
      </p:sp>
      <p:cxnSp>
        <p:nvCxnSpPr>
          <p:cNvPr id="427" name="Google Shape;427;p21"/>
          <p:cNvCxnSpPr>
            <a:cxnSpLocks/>
            <a:stCxn id="421" idx="3"/>
            <a:endCxn id="426" idx="1"/>
          </p:cNvCxnSpPr>
          <p:nvPr/>
        </p:nvCxnSpPr>
        <p:spPr>
          <a:xfrm>
            <a:off x="5328953" y="6835842"/>
            <a:ext cx="622333" cy="78126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cxnSp>
        <p:nvCxnSpPr>
          <p:cNvPr id="428" name="Google Shape;428;p21"/>
          <p:cNvCxnSpPr>
            <a:cxnSpLocks/>
            <a:stCxn id="409" idx="2"/>
            <a:endCxn id="423" idx="1"/>
          </p:cNvCxnSpPr>
          <p:nvPr/>
        </p:nvCxnSpPr>
        <p:spPr>
          <a:xfrm rot="16200000" flipH="1">
            <a:off x="1046084" y="5746670"/>
            <a:ext cx="3738404" cy="425448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429" name="Google Shape;429;p21"/>
          <p:cNvSpPr txBox="1"/>
          <p:nvPr/>
        </p:nvSpPr>
        <p:spPr>
          <a:xfrm>
            <a:off x="1732556" y="2809411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#1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111.111.111/0001-11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</a:t>
            </a:r>
            <a:endParaRPr/>
          </a:p>
        </p:txBody>
      </p:sp>
      <p:sp>
        <p:nvSpPr>
          <p:cNvPr id="430" name="Google Shape;430;p21"/>
          <p:cNvSpPr txBox="1"/>
          <p:nvPr/>
        </p:nvSpPr>
        <p:spPr>
          <a:xfrm>
            <a:off x="3119824" y="5021519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#2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222.222.222/0001-22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111.111.111/0001-11</a:t>
            </a:r>
            <a:endParaRPr/>
          </a:p>
        </p:txBody>
      </p:sp>
      <p:sp>
        <p:nvSpPr>
          <p:cNvPr id="431" name="Google Shape;431;p21"/>
          <p:cNvSpPr txBox="1"/>
          <p:nvPr/>
        </p:nvSpPr>
        <p:spPr>
          <a:xfrm>
            <a:off x="3119824" y="6019467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#3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333.333.333/0001-33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111.111.111/0001-11</a:t>
            </a:r>
            <a:endParaRPr/>
          </a:p>
        </p:txBody>
      </p:sp>
      <p:sp>
        <p:nvSpPr>
          <p:cNvPr id="432" name="Google Shape;432;p21"/>
          <p:cNvSpPr txBox="1"/>
          <p:nvPr/>
        </p:nvSpPr>
        <p:spPr>
          <a:xfrm>
            <a:off x="3119824" y="7040598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#4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444.444.444/0001-44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111.111.111/0001-11</a:t>
            </a:r>
            <a:endParaRPr/>
          </a:p>
        </p:txBody>
      </p:sp>
      <p:sp>
        <p:nvSpPr>
          <p:cNvPr id="433" name="Google Shape;433;p21"/>
          <p:cNvSpPr txBox="1"/>
          <p:nvPr/>
        </p:nvSpPr>
        <p:spPr>
          <a:xfrm>
            <a:off x="3119824" y="8058556"/>
            <a:ext cx="33561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Organização participante #5</a:t>
            </a:r>
            <a:b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CNPJ: 555.555.555/0001-55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Parent: 111.111.111/0001-11</a:t>
            </a:r>
            <a:endParaRPr/>
          </a:p>
        </p:txBody>
      </p:sp>
      <p:sp>
        <p:nvSpPr>
          <p:cNvPr id="434" name="Google Shape;434;p21"/>
          <p:cNvSpPr txBox="1"/>
          <p:nvPr/>
        </p:nvSpPr>
        <p:spPr>
          <a:xfrm>
            <a:off x="5951286" y="3964651"/>
            <a:ext cx="93571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Wizcredi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1"/>
          <p:cNvSpPr txBox="1"/>
          <p:nvPr/>
        </p:nvSpPr>
        <p:spPr>
          <a:xfrm>
            <a:off x="5977787" y="5030282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Goop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1"/>
          <p:cNvSpPr txBox="1"/>
          <p:nvPr/>
        </p:nvSpPr>
        <p:spPr>
          <a:xfrm>
            <a:off x="5977787" y="6031145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Goop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1"/>
          <p:cNvSpPr txBox="1"/>
          <p:nvPr/>
        </p:nvSpPr>
        <p:spPr>
          <a:xfrm>
            <a:off x="5977787" y="7069898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Bratech Crédito</a:t>
            </a:r>
            <a:endParaRPr/>
          </a:p>
        </p:txBody>
      </p:sp>
      <p:sp>
        <p:nvSpPr>
          <p:cNvPr id="438" name="Google Shape;438;p21"/>
          <p:cNvSpPr txBox="1"/>
          <p:nvPr/>
        </p:nvSpPr>
        <p:spPr>
          <a:xfrm>
            <a:off x="5951286" y="7839473"/>
            <a:ext cx="3356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Wizcard</a:t>
            </a:r>
            <a:endParaRPr sz="12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1"/>
          <p:cNvSpPr/>
          <p:nvPr/>
        </p:nvSpPr>
        <p:spPr>
          <a:xfrm>
            <a:off x="755861" y="1917917"/>
            <a:ext cx="3367103" cy="324000"/>
          </a:xfrm>
          <a:prstGeom prst="rect">
            <a:avLst/>
          </a:prstGeom>
          <a:solidFill>
            <a:srgbClr val="38383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Organização e Marcas</a:t>
            </a: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Retângulo 35">
            <a:hlinkClick r:id="rId3" action="ppaction://hlinksldjump"/>
            <a:extLst>
              <a:ext uri="{FF2B5EF4-FFF2-40B4-BE49-F238E27FC236}">
                <a16:creationId xmlns:a16="http://schemas.microsoft.com/office/drawing/2014/main" id="{9B65CD56-11F6-26EC-C5EC-15CDD07A0D4C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2"/>
          <p:cNvSpPr txBox="1"/>
          <p:nvPr/>
        </p:nvSpPr>
        <p:spPr>
          <a:xfrm>
            <a:off x="887577" y="3652744"/>
            <a:ext cx="94122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dirty="0"/>
          </a:p>
        </p:txBody>
      </p:sp>
      <p:sp>
        <p:nvSpPr>
          <p:cNvPr id="445" name="Google Shape;445;p2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446" name="Google Shape;446;p22"/>
          <p:cNvSpPr txBox="1"/>
          <p:nvPr/>
        </p:nvSpPr>
        <p:spPr>
          <a:xfrm>
            <a:off x="855827" y="4371855"/>
            <a:ext cx="1120996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Registrando uma organização no Diretório</a:t>
            </a:r>
            <a:endParaRPr dirty="0"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1E3BC64E-BBD6-C9A3-4504-59B6F6DFB0DB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2465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1;p13">
            <a:extLst>
              <a:ext uri="{FF2B5EF4-FFF2-40B4-BE49-F238E27FC236}">
                <a16:creationId xmlns:a16="http://schemas.microsoft.com/office/drawing/2014/main" id="{F881CEE8-E3E4-DA82-0773-28F5B3C4EC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23</a:t>
            </a:fld>
            <a:endParaRPr dirty="0"/>
          </a:p>
        </p:txBody>
      </p:sp>
      <p:sp>
        <p:nvSpPr>
          <p:cNvPr id="5" name="Google Shape;166;p9">
            <a:extLst>
              <a:ext uri="{FF2B5EF4-FFF2-40B4-BE49-F238E27FC236}">
                <a16:creationId xmlns:a16="http://schemas.microsoft.com/office/drawing/2014/main" id="{E85DFD0E-58FB-F952-6DCF-6C4614438E5E}"/>
              </a:ext>
            </a:extLst>
          </p:cNvPr>
          <p:cNvSpPr txBox="1"/>
          <p:nvPr/>
        </p:nvSpPr>
        <p:spPr>
          <a:xfrm>
            <a:off x="743144" y="4002968"/>
            <a:ext cx="11516924" cy="43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95F78"/>
                </a:solidFill>
              </a:rPr>
              <a:t>Para participação no Open </a:t>
            </a:r>
            <a:r>
              <a:rPr lang="pt-BR" sz="2000" dirty="0" err="1">
                <a:solidFill>
                  <a:srgbClr val="095F78"/>
                </a:solidFill>
              </a:rPr>
              <a:t>Finance</a:t>
            </a:r>
            <a:r>
              <a:rPr lang="pt-BR" sz="2000" dirty="0">
                <a:solidFill>
                  <a:srgbClr val="095F78"/>
                </a:solidFill>
              </a:rPr>
              <a:t> Brasil, é necessário que a instituição seja autorizada a funcionar pelo Banco Central, conforme mencionado no Art. 6º da Resolução Conjunta 1/2020 do BCB.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>
              <a:solidFill>
                <a:srgbClr val="095F7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95F78"/>
                </a:solidFill>
              </a:rPr>
              <a:t>As instituições autorizadas até momento do início do Open </a:t>
            </a:r>
            <a:r>
              <a:rPr lang="pt-BR" sz="2000" dirty="0" err="1">
                <a:solidFill>
                  <a:srgbClr val="095F78"/>
                </a:solidFill>
              </a:rPr>
              <a:t>Finance</a:t>
            </a:r>
            <a:r>
              <a:rPr lang="pt-BR" sz="2000" dirty="0">
                <a:solidFill>
                  <a:srgbClr val="095F78"/>
                </a:solidFill>
              </a:rPr>
              <a:t> em 2021 foram cadastradas No Diretório de participantes (Produção e </a:t>
            </a:r>
            <a:r>
              <a:rPr lang="pt-BR" sz="2000" dirty="0" err="1">
                <a:solidFill>
                  <a:srgbClr val="095F78"/>
                </a:solidFill>
              </a:rPr>
              <a:t>Sandbox</a:t>
            </a:r>
            <a:r>
              <a:rPr lang="pt-BR" sz="2000" dirty="0">
                <a:solidFill>
                  <a:srgbClr val="095F78"/>
                </a:solidFill>
              </a:rPr>
              <a:t>) pela Estrutura Central.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>
              <a:solidFill>
                <a:srgbClr val="095F7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95F78"/>
                </a:solidFill>
              </a:rPr>
              <a:t>Novos entrantes precisam contatar a Estrutura a partir do e-mail </a:t>
            </a:r>
            <a:r>
              <a:rPr lang="pt-BR" sz="2000" dirty="0">
                <a:solidFill>
                  <a:srgbClr val="095F7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cadastro@openfinancebrasil.org.br</a:t>
            </a:r>
            <a:r>
              <a:rPr lang="pt-BR" sz="2000" dirty="0">
                <a:solidFill>
                  <a:srgbClr val="095F78"/>
                </a:solidFill>
              </a:rPr>
              <a:t>, enviando a comprovação de que a instituição é autorizada a funcionar pelo Banco Central.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>
              <a:solidFill>
                <a:srgbClr val="095F7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95F78"/>
                </a:solidFill>
              </a:rPr>
              <a:t>Maiores informações sobre o processo de autorização do BCB estão disponíveis em: </a:t>
            </a:r>
            <a:r>
              <a:rPr lang="pt-BR" sz="2000" dirty="0">
                <a:solidFill>
                  <a:srgbClr val="095F78"/>
                </a:solidFill>
                <a:hlinkClick r:id="rId4"/>
              </a:rPr>
              <a:t>https://www.bcb.gov.br/</a:t>
            </a:r>
            <a:r>
              <a:rPr lang="pt-BR" sz="2000" dirty="0" err="1">
                <a:solidFill>
                  <a:srgbClr val="095F78"/>
                </a:solidFill>
                <a:hlinkClick r:id="rId4"/>
              </a:rPr>
              <a:t>estabilidadefinanceira</a:t>
            </a:r>
            <a:r>
              <a:rPr lang="pt-BR" sz="2000" dirty="0">
                <a:solidFill>
                  <a:srgbClr val="095F78"/>
                </a:solidFill>
                <a:hlinkClick r:id="rId4"/>
              </a:rPr>
              <a:t>/</a:t>
            </a:r>
            <a:r>
              <a:rPr lang="pt-BR" sz="2000" dirty="0" err="1">
                <a:solidFill>
                  <a:srgbClr val="095F78"/>
                </a:solidFill>
                <a:hlinkClick r:id="rId4"/>
              </a:rPr>
              <a:t>autorizabc</a:t>
            </a:r>
            <a:r>
              <a:rPr lang="pt-BR" sz="2000" dirty="0">
                <a:solidFill>
                  <a:srgbClr val="095F78"/>
                </a:solidFill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>
              <a:solidFill>
                <a:srgbClr val="095F78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095F78"/>
                </a:solidFill>
              </a:rPr>
              <a:t>Dúvidas sobre o processo de cadastro podem ser enviadas para o e-mail </a:t>
            </a:r>
            <a:r>
              <a:rPr lang="pt-BR" sz="2000" dirty="0">
                <a:solidFill>
                  <a:srgbClr val="095F78"/>
                </a:solidFill>
                <a:hlinkClick r:id="rId3"/>
              </a:rPr>
              <a:t>cadastro@openfinancebrasil.org.br</a:t>
            </a:r>
            <a:r>
              <a:rPr lang="pt-BR" sz="2000" dirty="0">
                <a:solidFill>
                  <a:srgbClr val="095F78"/>
                </a:solidFill>
              </a:rPr>
              <a:t>.</a:t>
            </a:r>
          </a:p>
        </p:txBody>
      </p:sp>
      <p:sp>
        <p:nvSpPr>
          <p:cNvPr id="6" name="Google Shape;260;p14">
            <a:extLst>
              <a:ext uri="{FF2B5EF4-FFF2-40B4-BE49-F238E27FC236}">
                <a16:creationId xmlns:a16="http://schemas.microsoft.com/office/drawing/2014/main" id="{247A0DF7-99D5-ED7D-C7C9-7FF87E18FCF5}"/>
              </a:ext>
            </a:extLst>
          </p:cNvPr>
          <p:cNvSpPr txBox="1"/>
          <p:nvPr/>
        </p:nvSpPr>
        <p:spPr>
          <a:xfrm>
            <a:off x="569782" y="923343"/>
            <a:ext cx="694492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ETAPA 1: Entendendo como adicionar uma organização no Diretório</a:t>
            </a:r>
            <a:endParaRPr dirty="0"/>
          </a:p>
        </p:txBody>
      </p:sp>
      <p:sp>
        <p:nvSpPr>
          <p:cNvPr id="7" name="Google Shape;456;p23">
            <a:extLst>
              <a:ext uri="{FF2B5EF4-FFF2-40B4-BE49-F238E27FC236}">
                <a16:creationId xmlns:a16="http://schemas.microsoft.com/office/drawing/2014/main" id="{1E1CD5D7-F67C-4517-B8C2-4A2E649ECC42}"/>
              </a:ext>
            </a:extLst>
          </p:cNvPr>
          <p:cNvSpPr txBox="1"/>
          <p:nvPr/>
        </p:nvSpPr>
        <p:spPr>
          <a:xfrm>
            <a:off x="743144" y="8619250"/>
            <a:ext cx="1165944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NOTA: Não é possível efetuar o cadastro em </a:t>
            </a:r>
            <a:r>
              <a:rPr lang="pt-BR" sz="1600" b="0" i="0" u="none" strike="noStrike" cap="none" dirty="0" err="1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Sandbox</a:t>
            </a:r>
            <a:r>
              <a:rPr lang="pt-BR" sz="1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 sem que a instituição seja uma instituição autorizada pelo BCB.</a:t>
            </a:r>
            <a:endParaRPr sz="1600" b="0" i="1" u="none" strike="noStrike" cap="none" dirty="0">
              <a:solidFill>
                <a:srgbClr val="09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121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2"/>
          <p:cNvSpPr txBox="1"/>
          <p:nvPr/>
        </p:nvSpPr>
        <p:spPr>
          <a:xfrm>
            <a:off x="887577" y="3652744"/>
            <a:ext cx="94122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endParaRPr dirty="0"/>
          </a:p>
        </p:txBody>
      </p:sp>
      <p:sp>
        <p:nvSpPr>
          <p:cNvPr id="445" name="Google Shape;445;p2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446" name="Google Shape;446;p22"/>
          <p:cNvSpPr txBox="1"/>
          <p:nvPr/>
        </p:nvSpPr>
        <p:spPr>
          <a:xfrm>
            <a:off x="855827" y="4371855"/>
            <a:ext cx="112099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Registrando um usuário no Diretório</a:t>
            </a:r>
            <a:endParaRPr/>
          </a:p>
        </p:txBody>
      </p:sp>
      <p:sp>
        <p:nvSpPr>
          <p:cNvPr id="447" name="Google Shape;447;p22"/>
          <p:cNvSpPr txBox="1"/>
          <p:nvPr/>
        </p:nvSpPr>
        <p:spPr>
          <a:xfrm>
            <a:off x="6289697" y="5702721"/>
            <a:ext cx="602295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acessar o Diretório de participantes você precisa estar registrado com um usuário válido. Esta seção descreve as etapas necessárias para realizar o registro de um novo usuário.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1E3BC64E-BBD6-C9A3-4504-59B6F6DFB0DB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3"/>
          <p:cNvSpPr txBox="1"/>
          <p:nvPr/>
        </p:nvSpPr>
        <p:spPr>
          <a:xfrm>
            <a:off x="731088" y="1235982"/>
            <a:ext cx="48628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Registrando um usuário no Diretório</a:t>
            </a:r>
            <a:endParaRPr dirty="0"/>
          </a:p>
        </p:txBody>
      </p:sp>
      <p:sp>
        <p:nvSpPr>
          <p:cNvPr id="453" name="Google Shape;453;p23"/>
          <p:cNvSpPr txBox="1"/>
          <p:nvPr/>
        </p:nvSpPr>
        <p:spPr>
          <a:xfrm>
            <a:off x="707273" y="1524327"/>
            <a:ext cx="22107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454" name="Google Shape;454;p23"/>
          <p:cNvSpPr txBox="1"/>
          <p:nvPr/>
        </p:nvSpPr>
        <p:spPr>
          <a:xfrm>
            <a:off x="731088" y="2509806"/>
            <a:ext cx="5040000" cy="438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navegador, digite a URL de acordo com o ambiente a ser acessado: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Sandbox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https://web.sandbox.directory.openbankingbrasil.org.br/</a:t>
            </a:r>
            <a:endParaRPr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0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Produção</a:t>
            </a:r>
            <a:endParaRPr dirty="0"/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https://web.directory.openbankingbrasil.org.br/</a:t>
            </a:r>
            <a:endParaRPr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AutoNum type="arabicPeriod" startAt="2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link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Register</a:t>
            </a: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AutoNum type="arabicPeriod" startAt="2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tela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Register for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account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preencha os campos do formulário. O slide a seguir apresenta cada um dos campos em mais detalhes.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AutoNum type="arabicPeriod" startAt="2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Register.</a:t>
            </a:r>
            <a:endParaRPr dirty="0"/>
          </a:p>
        </p:txBody>
      </p:sp>
      <p:sp>
        <p:nvSpPr>
          <p:cNvPr id="455" name="Google Shape;455;p2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456" name="Google Shape;456;p23"/>
          <p:cNvSpPr txBox="1"/>
          <p:nvPr/>
        </p:nvSpPr>
        <p:spPr>
          <a:xfrm>
            <a:off x="731088" y="7449575"/>
            <a:ext cx="532681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E-mails sociais não são permitidos, e você deve utilizar um endereço de e-mail válido da instituição. O cadastro pode ser realizado por qualquer colaborador da organização, identificado aqui como um Iniciador de Cadastro, podendo ser tanto um contato administrativo quanto técnico da instituição. </a:t>
            </a: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7" name="Google Shape;457;p23"/>
          <p:cNvGrpSpPr/>
          <p:nvPr/>
        </p:nvGrpSpPr>
        <p:grpSpPr>
          <a:xfrm>
            <a:off x="7169195" y="866125"/>
            <a:ext cx="5102930" cy="8024525"/>
            <a:chOff x="7169195" y="1021690"/>
            <a:chExt cx="5102930" cy="8024525"/>
          </a:xfrm>
        </p:grpSpPr>
        <p:sp>
          <p:nvSpPr>
            <p:cNvPr id="458" name="Google Shape;458;p23"/>
            <p:cNvSpPr/>
            <p:nvPr/>
          </p:nvSpPr>
          <p:spPr>
            <a:xfrm>
              <a:off x="7169195" y="1021690"/>
              <a:ext cx="5102930" cy="3359936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9" name="Google Shape;459;p23"/>
            <p:cNvPicPr preferRelativeResize="0"/>
            <p:nvPr/>
          </p:nvPicPr>
          <p:blipFill rotWithShape="1">
            <a:blip r:embed="rId5">
              <a:alphaModFix/>
            </a:blip>
            <a:srcRect t="8055" b="7433"/>
            <a:stretch/>
          </p:blipFill>
          <p:spPr>
            <a:xfrm>
              <a:off x="7297860" y="1150354"/>
              <a:ext cx="4845600" cy="310260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0" name="Google Shape;460;p23"/>
            <p:cNvGrpSpPr/>
            <p:nvPr/>
          </p:nvGrpSpPr>
          <p:grpSpPr>
            <a:xfrm>
              <a:off x="7169195" y="5007010"/>
              <a:ext cx="5102930" cy="4039205"/>
              <a:chOff x="7232126" y="5007010"/>
              <a:chExt cx="5102930" cy="4039205"/>
            </a:xfrm>
          </p:grpSpPr>
          <p:sp>
            <p:nvSpPr>
              <p:cNvPr id="461" name="Google Shape;461;p23"/>
              <p:cNvSpPr/>
              <p:nvPr/>
            </p:nvSpPr>
            <p:spPr>
              <a:xfrm>
                <a:off x="7232126" y="5007010"/>
                <a:ext cx="5102930" cy="4039205"/>
              </a:xfrm>
              <a:prstGeom prst="roundRect">
                <a:avLst>
                  <a:gd name="adj" fmla="val 2585"/>
                </a:avLst>
              </a:prstGeom>
              <a:solidFill>
                <a:srgbClr val="3B3B3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3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62" name="Google Shape;462;p23"/>
              <p:cNvPicPr preferRelativeResize="0"/>
              <p:nvPr/>
            </p:nvPicPr>
            <p:blipFill rotWithShape="1">
              <a:blip r:embed="rId6">
                <a:alphaModFix/>
              </a:blip>
              <a:srcRect t="6001" b="4935"/>
              <a:stretch/>
            </p:blipFill>
            <p:spPr>
              <a:xfrm>
                <a:off x="7360791" y="5131787"/>
                <a:ext cx="4845600" cy="378173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" name="Retângulo 12">
            <a:hlinkClick r:id="rId7" action="ppaction://hlinksldjump"/>
            <a:extLst>
              <a:ext uri="{FF2B5EF4-FFF2-40B4-BE49-F238E27FC236}">
                <a16:creationId xmlns:a16="http://schemas.microsoft.com/office/drawing/2014/main" id="{7FE23666-B0EC-C153-FF6F-079C579DEB17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graphicFrame>
        <p:nvGraphicFramePr>
          <p:cNvPr id="468" name="Google Shape;468;p24"/>
          <p:cNvGraphicFramePr/>
          <p:nvPr/>
        </p:nvGraphicFramePr>
        <p:xfrm>
          <a:off x="707272" y="878175"/>
          <a:ext cx="11588675" cy="511057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First Name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preenchido com o primeiro nome do usuário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João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Family Name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preenchido com o sobrenome do usuário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Silva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E-mail Address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um endereço de e-mail corporativo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sng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joao.silva@wizcredi.com.br</a:t>
                      </a: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Phone Number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Informar o número de telefone de contato do usuário.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+55 51 900000000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Definir uma senha que deve conter entre 8 e 24 caracteres com letras maiúsculas, minúsculas, números e ao menos um carácter especial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&lt;senha_secreta&gt;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Confirm Password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Repetir a mesma senha informada no campo anterior.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&lt;senha_secreta&gt;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National ID (CPF)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Informar o número de registro do Cadastro de Pessoa Física (CPF)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999999999-00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 you possess na e-signature certificate?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seletor deve estar assinalado caso o usuário possua um e-CPF.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69" name="Google Shape;469;p24"/>
          <p:cNvSpPr txBox="1"/>
          <p:nvPr/>
        </p:nvSpPr>
        <p:spPr>
          <a:xfrm>
            <a:off x="707273" y="286077"/>
            <a:ext cx="62851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5" name="Retângulo 4">
            <a:hlinkClick r:id="rId4" action="ppaction://hlinksldjump"/>
            <a:extLst>
              <a:ext uri="{FF2B5EF4-FFF2-40B4-BE49-F238E27FC236}">
                <a16:creationId xmlns:a16="http://schemas.microsoft.com/office/drawing/2014/main" id="{4E92A07F-FDD4-CFAA-1AB1-169507DC7F09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5"/>
          <p:cNvSpPr txBox="1"/>
          <p:nvPr/>
        </p:nvSpPr>
        <p:spPr>
          <a:xfrm>
            <a:off x="731088" y="1235982"/>
            <a:ext cx="44998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Verificando os dados informados</a:t>
            </a:r>
            <a:endParaRPr dirty="0"/>
          </a:p>
        </p:txBody>
      </p:sp>
      <p:sp>
        <p:nvSpPr>
          <p:cNvPr id="475" name="Google Shape;475;p25"/>
          <p:cNvSpPr txBox="1"/>
          <p:nvPr/>
        </p:nvSpPr>
        <p:spPr>
          <a:xfrm>
            <a:off x="707273" y="1524327"/>
            <a:ext cx="21703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476" name="Google Shape;476;p25"/>
          <p:cNvSpPr txBox="1"/>
          <p:nvPr/>
        </p:nvSpPr>
        <p:spPr>
          <a:xfrm>
            <a:off x="731088" y="2509806"/>
            <a:ext cx="5040000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Nesta etapa, o Diretório irá enviar uma senha de uso único (OTP), que será encaminhada ao endereço de e-mail e número de telefone informado na etapa anterior.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e-mail recebido, selecione, copie e cole o código OTP 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EMAIL VERIFICATION CODE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mensagem SMS recebida no telefone celular, copie o código OTP e informe 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PHONE NUMBER VERIFICATION CODE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Verify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477" name="Google Shape;477;p2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478" name="Google Shape;478;p25"/>
          <p:cNvSpPr txBox="1"/>
          <p:nvPr/>
        </p:nvSpPr>
        <p:spPr>
          <a:xfrm>
            <a:off x="731088" y="7449575"/>
            <a:ext cx="532681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Caso você não tenha recebido o e-mail com o código de confirmação, verifique sua caixa de </a:t>
            </a:r>
            <a:r>
              <a:rPr lang="pt-BR" sz="1800" b="0" i="1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SPAM</a:t>
            </a: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as politicas de bloqueio de mensagens. O envio das mensagens poderá sofrer algum atraso, contudo, se o problema persistir, clique no botão </a:t>
            </a:r>
            <a:r>
              <a:rPr lang="pt-BR" sz="1800" b="0" i="1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Resend OTP</a:t>
            </a: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para reenvio das mensagens. </a:t>
            </a:r>
            <a:endParaRPr sz="1800" b="0" i="1" u="none" strike="noStrike" cap="non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" name="Google Shape;479;p25"/>
          <p:cNvGrpSpPr/>
          <p:nvPr/>
        </p:nvGrpSpPr>
        <p:grpSpPr>
          <a:xfrm>
            <a:off x="7169195" y="2608339"/>
            <a:ext cx="5102930" cy="4540097"/>
            <a:chOff x="7169195" y="684443"/>
            <a:chExt cx="5102930" cy="4540097"/>
          </a:xfrm>
        </p:grpSpPr>
        <p:sp>
          <p:nvSpPr>
            <p:cNvPr id="480" name="Google Shape;480;p25"/>
            <p:cNvSpPr/>
            <p:nvPr/>
          </p:nvSpPr>
          <p:spPr>
            <a:xfrm>
              <a:off x="7169195" y="684443"/>
              <a:ext cx="5102930" cy="4540097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1" name="Google Shape;481;p25"/>
            <p:cNvPicPr preferRelativeResize="0"/>
            <p:nvPr/>
          </p:nvPicPr>
          <p:blipFill rotWithShape="1">
            <a:blip r:embed="rId3">
              <a:alphaModFix/>
            </a:blip>
            <a:srcRect l="10505" t="12233" r="10504" b="10889"/>
            <a:stretch/>
          </p:blipFill>
          <p:spPr>
            <a:xfrm>
              <a:off x="7297860" y="828983"/>
              <a:ext cx="4845601" cy="42668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tângulo 9">
            <a:hlinkClick r:id="rId4" action="ppaction://hlinksldjump"/>
            <a:extLst>
              <a:ext uri="{FF2B5EF4-FFF2-40B4-BE49-F238E27FC236}">
                <a16:creationId xmlns:a16="http://schemas.microsoft.com/office/drawing/2014/main" id="{95B428DF-E655-45CC-44B4-A360D18DED76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6"/>
          <p:cNvSpPr txBox="1"/>
          <p:nvPr/>
        </p:nvSpPr>
        <p:spPr>
          <a:xfrm>
            <a:off x="731088" y="1235982"/>
            <a:ext cx="48091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3: Confirmando o processo de registro</a:t>
            </a:r>
            <a:endParaRPr dirty="0"/>
          </a:p>
        </p:txBody>
      </p:sp>
      <p:sp>
        <p:nvSpPr>
          <p:cNvPr id="487" name="Google Shape;487;p26"/>
          <p:cNvSpPr txBox="1"/>
          <p:nvPr/>
        </p:nvSpPr>
        <p:spPr>
          <a:xfrm>
            <a:off x="707273" y="1524327"/>
            <a:ext cx="22107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488" name="Google Shape;488;p26"/>
          <p:cNvSpPr txBox="1"/>
          <p:nvPr/>
        </p:nvSpPr>
        <p:spPr>
          <a:xfrm>
            <a:off x="731088" y="2509806"/>
            <a:ext cx="50400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Nesta etapa, faça 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download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de um aplicativo de autenticação de sua preferência. É possível utilizar 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Google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Authenticator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Microsoft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Authenticator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LastPass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Authenticator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1Password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entre outros.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Digitalize o QR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que aparece na página e no aplicativo de autenticação, copie e cole a senha de uso único (OTP).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Sign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-In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490" name="Google Shape;490;p26"/>
          <p:cNvSpPr/>
          <p:nvPr/>
        </p:nvSpPr>
        <p:spPr>
          <a:xfrm>
            <a:off x="7169195" y="1881790"/>
            <a:ext cx="5102930" cy="5993194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26"/>
          <p:cNvPicPr preferRelativeResize="0"/>
          <p:nvPr/>
        </p:nvPicPr>
        <p:blipFill rotWithShape="1">
          <a:blip r:embed="rId3">
            <a:alphaModFix/>
          </a:blip>
          <a:srcRect l="23404" t="10233" r="26899" b="8018"/>
          <a:stretch/>
        </p:blipFill>
        <p:spPr>
          <a:xfrm>
            <a:off x="7297860" y="2026330"/>
            <a:ext cx="4845602" cy="570411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tângulo 7">
            <a:hlinkClick r:id="rId4" action="ppaction://hlinksldjump"/>
            <a:extLst>
              <a:ext uri="{FF2B5EF4-FFF2-40B4-BE49-F238E27FC236}">
                <a16:creationId xmlns:a16="http://schemas.microsoft.com/office/drawing/2014/main" id="{700EC6D0-2F95-95D3-7A2B-0E347FF8637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7"/>
          <p:cNvSpPr txBox="1"/>
          <p:nvPr/>
        </p:nvSpPr>
        <p:spPr>
          <a:xfrm>
            <a:off x="731087" y="1235982"/>
            <a:ext cx="50399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4: Confirmação da assinatura eletrônica</a:t>
            </a:r>
            <a:endParaRPr dirty="0"/>
          </a:p>
        </p:txBody>
      </p:sp>
      <p:sp>
        <p:nvSpPr>
          <p:cNvPr id="497" name="Google Shape;497;p27"/>
          <p:cNvSpPr txBox="1"/>
          <p:nvPr/>
        </p:nvSpPr>
        <p:spPr>
          <a:xfrm>
            <a:off x="707273" y="1524327"/>
            <a:ext cx="219729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498" name="Google Shape;498;p27"/>
          <p:cNvSpPr txBox="1"/>
          <p:nvPr/>
        </p:nvSpPr>
        <p:spPr>
          <a:xfrm>
            <a:off x="731088" y="2509806"/>
            <a:ext cx="5040000" cy="63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Nesta etapa, será enviado um e-mail contendo um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para análise e assinatura do Termo de Aceite.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e copie o código de acesso apresentado 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Upload e-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signature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confirmation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mensagem recebida na caixa de entrada em nome da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DocuSign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clique no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ANALISAR DOCUMENTO.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Ao clicar, você será redirecionado para o website da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DocuSign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navegador, cole o valor copiado no passo 2 e cole 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Código de acesso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Validar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grpSp>
        <p:nvGrpSpPr>
          <p:cNvPr id="500" name="Google Shape;500;p27"/>
          <p:cNvGrpSpPr/>
          <p:nvPr/>
        </p:nvGrpSpPr>
        <p:grpSpPr>
          <a:xfrm>
            <a:off x="7169195" y="7087887"/>
            <a:ext cx="5102930" cy="2039494"/>
            <a:chOff x="-3879805" y="6462776"/>
            <a:chExt cx="5102930" cy="2039494"/>
          </a:xfrm>
        </p:grpSpPr>
        <p:sp>
          <p:nvSpPr>
            <p:cNvPr id="501" name="Google Shape;501;p27"/>
            <p:cNvSpPr/>
            <p:nvPr/>
          </p:nvSpPr>
          <p:spPr>
            <a:xfrm>
              <a:off x="-3879805" y="6462776"/>
              <a:ext cx="5102930" cy="2039494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2" name="Google Shape;502;p27"/>
            <p:cNvPicPr preferRelativeResize="0"/>
            <p:nvPr/>
          </p:nvPicPr>
          <p:blipFill rotWithShape="1">
            <a:blip r:embed="rId3">
              <a:alphaModFix/>
            </a:blip>
            <a:srcRect t="10354" b="11966"/>
            <a:stretch/>
          </p:blipFill>
          <p:spPr>
            <a:xfrm>
              <a:off x="-3751140" y="6591936"/>
              <a:ext cx="4845600" cy="1781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3" name="Google Shape;503;p27"/>
          <p:cNvGrpSpPr/>
          <p:nvPr/>
        </p:nvGrpSpPr>
        <p:grpSpPr>
          <a:xfrm>
            <a:off x="7169195" y="629393"/>
            <a:ext cx="5102930" cy="2800467"/>
            <a:chOff x="7169195" y="398969"/>
            <a:chExt cx="5102930" cy="2800467"/>
          </a:xfrm>
        </p:grpSpPr>
        <p:sp>
          <p:nvSpPr>
            <p:cNvPr id="504" name="Google Shape;504;p27"/>
            <p:cNvSpPr/>
            <p:nvPr/>
          </p:nvSpPr>
          <p:spPr>
            <a:xfrm>
              <a:off x="7169195" y="398969"/>
              <a:ext cx="5102930" cy="2800467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5" name="Google Shape;505;p27"/>
            <p:cNvPicPr preferRelativeResize="0"/>
            <p:nvPr/>
          </p:nvPicPr>
          <p:blipFill rotWithShape="1">
            <a:blip r:embed="rId4">
              <a:alphaModFix/>
            </a:blip>
            <a:srcRect l="3517" t="13836" r="4659" b="10744"/>
            <a:stretch/>
          </p:blipFill>
          <p:spPr>
            <a:xfrm>
              <a:off x="7297859" y="527633"/>
              <a:ext cx="4845602" cy="25431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6" name="Google Shape;506;p27"/>
          <p:cNvSpPr/>
          <p:nvPr/>
        </p:nvSpPr>
        <p:spPr>
          <a:xfrm>
            <a:off x="7169195" y="3818162"/>
            <a:ext cx="5102930" cy="2881423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28560" y="3911085"/>
            <a:ext cx="4914900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tângulo 13">
            <a:hlinkClick r:id="rId6" action="ppaction://hlinksldjump"/>
            <a:extLst>
              <a:ext uri="{FF2B5EF4-FFF2-40B4-BE49-F238E27FC236}">
                <a16:creationId xmlns:a16="http://schemas.microsoft.com/office/drawing/2014/main" id="{15B9EE33-E9F6-70F6-A6F8-6800D87490F4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/>
        </p:nvSpPr>
        <p:spPr>
          <a:xfrm>
            <a:off x="1471653" y="3997001"/>
            <a:ext cx="5273039" cy="176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CONTEÚDO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GUIA</a:t>
            </a:r>
            <a:endParaRPr sz="7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Google Shape;108;p3"/>
          <p:cNvGrpSpPr/>
          <p:nvPr/>
        </p:nvGrpSpPr>
        <p:grpSpPr>
          <a:xfrm>
            <a:off x="5958460" y="4765935"/>
            <a:ext cx="6120000" cy="4165825"/>
            <a:chOff x="5958460" y="861564"/>
            <a:chExt cx="6120000" cy="3611285"/>
          </a:xfrm>
        </p:grpSpPr>
        <p:sp>
          <p:nvSpPr>
            <p:cNvPr id="109" name="Google Shape;109;p3"/>
            <p:cNvSpPr txBox="1"/>
            <p:nvPr/>
          </p:nvSpPr>
          <p:spPr>
            <a:xfrm>
              <a:off x="5958460" y="861564"/>
              <a:ext cx="6120000" cy="1475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292"/>
                </a:buClr>
                <a:buSzPts val="4000"/>
                <a:buFont typeface="Arial"/>
                <a:buNone/>
              </a:pPr>
              <a:r>
                <a:rPr lang="pt-BR" sz="4000" b="1" i="0" u="none" strike="noStrike" cap="none" dirty="0">
                  <a:solidFill>
                    <a:srgbClr val="FFE292"/>
                  </a:solidFill>
                  <a:latin typeface="Arial"/>
                  <a:ea typeface="Arial"/>
                  <a:cs typeface="Arial"/>
                  <a:sym typeface="Arial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06.</a:t>
              </a:r>
              <a:endParaRPr dirty="0">
                <a:solidFill>
                  <a:srgbClr val="FFE292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Cadastrando reivindicações de domínio de autoridade</a:t>
              </a:r>
              <a:endParaRPr dirty="0"/>
            </a:p>
            <a:p>
              <a:pPr marL="540000" marR="0" lvl="0" indent="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ETAPA 1: Cadastrando uma nova reivindicação de domínio</a:t>
              </a:r>
            </a:p>
            <a:p>
              <a:pPr marL="540000" marR="0" lvl="0" indent="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dirty="0"/>
            </a:p>
          </p:txBody>
        </p:sp>
        <p:sp>
          <p:nvSpPr>
            <p:cNvPr id="112" name="Google Shape;112;p3"/>
            <p:cNvSpPr txBox="1"/>
            <p:nvPr/>
          </p:nvSpPr>
          <p:spPr>
            <a:xfrm>
              <a:off x="5958460" y="2716427"/>
              <a:ext cx="6120000" cy="17564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292"/>
                </a:buClr>
                <a:buSzPts val="4000"/>
                <a:buFont typeface="Arial"/>
                <a:buNone/>
              </a:pPr>
              <a:r>
                <a:rPr lang="pt-BR" sz="4000" b="1" i="0" u="none" strike="noStrike" cap="none" dirty="0">
                  <a:solidFill>
                    <a:srgbClr val="FFE292"/>
                  </a:solidFill>
                  <a:latin typeface="Arial"/>
                  <a:ea typeface="Arial"/>
                  <a:cs typeface="Arial"/>
                  <a:sym typeface="Arial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07.</a:t>
              </a:r>
              <a:endParaRPr dirty="0">
                <a:solidFill>
                  <a:srgbClr val="FFE292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Cadastrando reivindicações de autoridade</a:t>
              </a:r>
              <a:endParaRPr dirty="0"/>
            </a:p>
            <a:p>
              <a:pPr marL="540000" marR="0" lvl="0" indent="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ETAPA 1: Cadastrando uma nova reivindicação de domínio</a:t>
              </a:r>
              <a:endParaRPr dirty="0"/>
            </a:p>
            <a:p>
              <a:pPr marL="540000" marR="0" lvl="0" indent="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ETAPA 2: Cadastrando um usuário de domínio de autorização</a:t>
              </a:r>
              <a:endParaRPr dirty="0"/>
            </a:p>
          </p:txBody>
        </p:sp>
      </p:grpSp>
      <p:sp>
        <p:nvSpPr>
          <p:cNvPr id="8" name="Retângulo 7">
            <a:hlinkClick r:id="rId5" action="ppaction://hlinksldjump"/>
            <a:extLst>
              <a:ext uri="{FF2B5EF4-FFF2-40B4-BE49-F238E27FC236}">
                <a16:creationId xmlns:a16="http://schemas.microsoft.com/office/drawing/2014/main" id="{8F8CF992-6950-9728-A808-F9F3C892319A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Google Shape;146;p7">
            <a:extLst>
              <a:ext uri="{FF2B5EF4-FFF2-40B4-BE49-F238E27FC236}">
                <a16:creationId xmlns:a16="http://schemas.microsoft.com/office/drawing/2014/main" id="{D1EE7753-7F89-2571-F383-158122A305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3" name="Google Shape;101;p2">
            <a:extLst>
              <a:ext uri="{FF2B5EF4-FFF2-40B4-BE49-F238E27FC236}">
                <a16:creationId xmlns:a16="http://schemas.microsoft.com/office/drawing/2014/main" id="{A7AB5771-EC44-89BE-29ED-051849B842EB}"/>
              </a:ext>
            </a:extLst>
          </p:cNvPr>
          <p:cNvSpPr txBox="1"/>
          <p:nvPr/>
        </p:nvSpPr>
        <p:spPr>
          <a:xfrm>
            <a:off x="5958460" y="1006654"/>
            <a:ext cx="6120000" cy="151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04.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Acessando uma </a:t>
            </a:r>
            <a:r>
              <a:rPr lang="pt-BR" sz="2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Organisation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Exibindo detalhes de uma organização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Cadastramento de conglomerado</a:t>
            </a:r>
            <a:endParaRPr sz="24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02;p2">
            <a:extLst>
              <a:ext uri="{FF2B5EF4-FFF2-40B4-BE49-F238E27FC236}">
                <a16:creationId xmlns:a16="http://schemas.microsoft.com/office/drawing/2014/main" id="{BE208E67-C5E0-AE18-60FF-2342B20A4F39}"/>
              </a:ext>
            </a:extLst>
          </p:cNvPr>
          <p:cNvSpPr txBox="1"/>
          <p:nvPr/>
        </p:nvSpPr>
        <p:spPr>
          <a:xfrm>
            <a:off x="5958460" y="2899898"/>
            <a:ext cx="6120000" cy="1210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05.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Cadastrando contatos de notificação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Cadastrando um novo contato</a:t>
            </a:r>
            <a:endParaRPr sz="24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8"/>
          <p:cNvSpPr txBox="1"/>
          <p:nvPr/>
        </p:nvSpPr>
        <p:spPr>
          <a:xfrm>
            <a:off x="731088" y="1235982"/>
            <a:ext cx="545455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5: Análise e confirmação do Termo de Aceite</a:t>
            </a:r>
            <a:endParaRPr/>
          </a:p>
        </p:txBody>
      </p:sp>
      <p:sp>
        <p:nvSpPr>
          <p:cNvPr id="513" name="Google Shape;513;p28"/>
          <p:cNvSpPr txBox="1"/>
          <p:nvPr/>
        </p:nvSpPr>
        <p:spPr>
          <a:xfrm>
            <a:off x="707273" y="1524327"/>
            <a:ext cx="22107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514" name="Google Shape;514;p28"/>
          <p:cNvSpPr txBox="1"/>
          <p:nvPr/>
        </p:nvSpPr>
        <p:spPr>
          <a:xfrm>
            <a:off x="731088" y="2509806"/>
            <a:ext cx="5040000" cy="609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Nesta etapa, no website da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DocuSign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Continuar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Role o documento para baixo, e na página seguinte clique no ícone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Rubricar,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ao final das páginas no ícone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Assinar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Concluir.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Salvar uma cópia do seu documento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você pode ser inscrever para obter uma conta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DocuSign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gratuita e assinar todos os seus documentos eletronicamente. Nesta janela, também é possível clicar no ícone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Fazer Download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baixar uma cópia do documento assinado. 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Submeter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Ao clicar no botão Submeter, você aceita os Termos e Condições e reconhece que seus dados serão utilizados conforme descrito na Política de Privacidade da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DocuSign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515" name="Google Shape;515;p2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grpSp>
        <p:nvGrpSpPr>
          <p:cNvPr id="516" name="Google Shape;516;p28"/>
          <p:cNvGrpSpPr/>
          <p:nvPr/>
        </p:nvGrpSpPr>
        <p:grpSpPr>
          <a:xfrm>
            <a:off x="7169195" y="600372"/>
            <a:ext cx="5102930" cy="8556031"/>
            <a:chOff x="7169195" y="1165339"/>
            <a:chExt cx="5102930" cy="8556031"/>
          </a:xfrm>
        </p:grpSpPr>
        <p:grpSp>
          <p:nvGrpSpPr>
            <p:cNvPr id="517" name="Google Shape;517;p28"/>
            <p:cNvGrpSpPr/>
            <p:nvPr/>
          </p:nvGrpSpPr>
          <p:grpSpPr>
            <a:xfrm>
              <a:off x="7169195" y="1165339"/>
              <a:ext cx="5102930" cy="3379685"/>
              <a:chOff x="7169195" y="629393"/>
              <a:chExt cx="5102930" cy="3379685"/>
            </a:xfrm>
          </p:grpSpPr>
          <p:sp>
            <p:nvSpPr>
              <p:cNvPr id="518" name="Google Shape;518;p28"/>
              <p:cNvSpPr/>
              <p:nvPr/>
            </p:nvSpPr>
            <p:spPr>
              <a:xfrm>
                <a:off x="7169195" y="629393"/>
                <a:ext cx="5102930" cy="3379685"/>
              </a:xfrm>
              <a:prstGeom prst="roundRect">
                <a:avLst>
                  <a:gd name="adj" fmla="val 2585"/>
                </a:avLst>
              </a:prstGeom>
              <a:solidFill>
                <a:srgbClr val="3B3B3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3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19" name="Google Shape;519;p28"/>
              <p:cNvPicPr preferRelativeResize="0"/>
              <p:nvPr/>
            </p:nvPicPr>
            <p:blipFill rotWithShape="1">
              <a:blip r:embed="rId3">
                <a:alphaModFix/>
              </a:blip>
              <a:srcRect t="283"/>
              <a:stretch/>
            </p:blipFill>
            <p:spPr>
              <a:xfrm>
                <a:off x="7297860" y="758057"/>
                <a:ext cx="4845600" cy="31223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0" name="Google Shape;520;p28"/>
            <p:cNvGrpSpPr/>
            <p:nvPr/>
          </p:nvGrpSpPr>
          <p:grpSpPr>
            <a:xfrm>
              <a:off x="7169195" y="5174296"/>
              <a:ext cx="5102930" cy="4547074"/>
              <a:chOff x="7169195" y="5099793"/>
              <a:chExt cx="5102930" cy="4547074"/>
            </a:xfrm>
          </p:grpSpPr>
          <p:sp>
            <p:nvSpPr>
              <p:cNvPr id="521" name="Google Shape;521;p28"/>
              <p:cNvSpPr/>
              <p:nvPr/>
            </p:nvSpPr>
            <p:spPr>
              <a:xfrm>
                <a:off x="7169195" y="5099793"/>
                <a:ext cx="5102930" cy="4547074"/>
              </a:xfrm>
              <a:prstGeom prst="roundRect">
                <a:avLst>
                  <a:gd name="adj" fmla="val 2585"/>
                </a:avLst>
              </a:prstGeom>
              <a:solidFill>
                <a:srgbClr val="3B3B3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3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22" name="Google Shape;522;p28"/>
              <p:cNvPicPr preferRelativeResize="0"/>
              <p:nvPr/>
            </p:nvPicPr>
            <p:blipFill rotWithShape="1">
              <a:blip r:embed="rId4">
                <a:alphaModFix/>
              </a:blip>
              <a:srcRect r="285"/>
              <a:stretch/>
            </p:blipFill>
            <p:spPr>
              <a:xfrm>
                <a:off x="7297860" y="5228457"/>
                <a:ext cx="4845600" cy="42937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" name="Retângulo 12">
            <a:hlinkClick r:id="rId5" action="ppaction://hlinksldjump"/>
            <a:extLst>
              <a:ext uri="{FF2B5EF4-FFF2-40B4-BE49-F238E27FC236}">
                <a16:creationId xmlns:a16="http://schemas.microsoft.com/office/drawing/2014/main" id="{B67BC46C-E7B7-3DC1-4EA9-62573798B798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CFD484-5263-AF50-B094-C79669F19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4290" y="1346270"/>
            <a:ext cx="1352739" cy="33342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9"/>
          <p:cNvSpPr txBox="1"/>
          <p:nvPr/>
        </p:nvSpPr>
        <p:spPr>
          <a:xfrm>
            <a:off x="731088" y="1235982"/>
            <a:ext cx="55217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5: Análise e confirmação do Termo de Aceite</a:t>
            </a:r>
            <a:endParaRPr dirty="0"/>
          </a:p>
        </p:txBody>
      </p:sp>
      <p:sp>
        <p:nvSpPr>
          <p:cNvPr id="528" name="Google Shape;528;p29"/>
          <p:cNvSpPr txBox="1"/>
          <p:nvPr/>
        </p:nvSpPr>
        <p:spPr>
          <a:xfrm>
            <a:off x="707273" y="1524327"/>
            <a:ext cx="22914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529" name="Google Shape;529;p29"/>
          <p:cNvSpPr txBox="1"/>
          <p:nvPr/>
        </p:nvSpPr>
        <p:spPr>
          <a:xfrm>
            <a:off x="731088" y="2509806"/>
            <a:ext cx="5040000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caixa de entrada, você receberá um e-mail enviado pela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DocuSign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contendo um cópia do documento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Termo de Aceite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assinado eletronicamente.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Retorne ao Diretório, e 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Upload e-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signature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confirmation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status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Se todas as etapas anteriores forem validadas com sucesso, você será automaticamente redirecionado à página inicial do Diretório.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grpSp>
        <p:nvGrpSpPr>
          <p:cNvPr id="531" name="Google Shape;531;p29"/>
          <p:cNvGrpSpPr/>
          <p:nvPr/>
        </p:nvGrpSpPr>
        <p:grpSpPr>
          <a:xfrm>
            <a:off x="7169195" y="3478154"/>
            <a:ext cx="5102930" cy="2800467"/>
            <a:chOff x="7169195" y="398969"/>
            <a:chExt cx="5102930" cy="2800467"/>
          </a:xfrm>
        </p:grpSpPr>
        <p:sp>
          <p:nvSpPr>
            <p:cNvPr id="532" name="Google Shape;532;p29"/>
            <p:cNvSpPr/>
            <p:nvPr/>
          </p:nvSpPr>
          <p:spPr>
            <a:xfrm>
              <a:off x="7169195" y="398969"/>
              <a:ext cx="5102930" cy="2800467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3" name="Google Shape;533;p29"/>
            <p:cNvPicPr preferRelativeResize="0"/>
            <p:nvPr/>
          </p:nvPicPr>
          <p:blipFill rotWithShape="1">
            <a:blip r:embed="rId3">
              <a:alphaModFix/>
            </a:blip>
            <a:srcRect l="3517" t="13836" r="4659" b="10744"/>
            <a:stretch/>
          </p:blipFill>
          <p:spPr>
            <a:xfrm>
              <a:off x="7297859" y="527633"/>
              <a:ext cx="4845602" cy="25431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tângulo 8">
            <a:hlinkClick r:id="rId4" action="ppaction://hlinksldjump"/>
            <a:extLst>
              <a:ext uri="{FF2B5EF4-FFF2-40B4-BE49-F238E27FC236}">
                <a16:creationId xmlns:a16="http://schemas.microsoft.com/office/drawing/2014/main" id="{B213D6DE-20D1-B299-8FA3-9DF548A0DAF1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AAB93E4-059E-0EC7-F96D-A56A08A9045C}"/>
              </a:ext>
            </a:extLst>
          </p:cNvPr>
          <p:cNvGrpSpPr/>
          <p:nvPr/>
        </p:nvGrpSpPr>
        <p:grpSpPr>
          <a:xfrm>
            <a:off x="7333612" y="404748"/>
            <a:ext cx="4819729" cy="2817261"/>
            <a:chOff x="7220954" y="1476176"/>
            <a:chExt cx="5565570" cy="3086102"/>
          </a:xfrm>
        </p:grpSpPr>
        <p:sp>
          <p:nvSpPr>
            <p:cNvPr id="7" name="Google Shape;532;p29">
              <a:extLst>
                <a:ext uri="{FF2B5EF4-FFF2-40B4-BE49-F238E27FC236}">
                  <a16:creationId xmlns:a16="http://schemas.microsoft.com/office/drawing/2014/main" id="{93A91BFD-7330-9917-3CAA-4B3711C1AFA5}"/>
                </a:ext>
              </a:extLst>
            </p:cNvPr>
            <p:cNvSpPr/>
            <p:nvPr/>
          </p:nvSpPr>
          <p:spPr>
            <a:xfrm>
              <a:off x="7220954" y="1476176"/>
              <a:ext cx="5565570" cy="3086102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1" name="Google Shape;16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88847" y="1631692"/>
              <a:ext cx="5229784" cy="27268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480AEF5-F7FB-335D-9B20-971B0D2062DF}"/>
              </a:ext>
            </a:extLst>
          </p:cNvPr>
          <p:cNvGrpSpPr/>
          <p:nvPr/>
        </p:nvGrpSpPr>
        <p:grpSpPr>
          <a:xfrm>
            <a:off x="7255941" y="3369928"/>
            <a:ext cx="4884660" cy="2704910"/>
            <a:chOff x="7255941" y="5020574"/>
            <a:chExt cx="5565570" cy="3086102"/>
          </a:xfrm>
        </p:grpSpPr>
        <p:sp>
          <p:nvSpPr>
            <p:cNvPr id="9" name="Google Shape;532;p29">
              <a:extLst>
                <a:ext uri="{FF2B5EF4-FFF2-40B4-BE49-F238E27FC236}">
                  <a16:creationId xmlns:a16="http://schemas.microsoft.com/office/drawing/2014/main" id="{9A5115F5-6582-05E6-019D-01E21B1E0D6C}"/>
                </a:ext>
              </a:extLst>
            </p:cNvPr>
            <p:cNvSpPr/>
            <p:nvPr/>
          </p:nvSpPr>
          <p:spPr>
            <a:xfrm>
              <a:off x="7255941" y="5020574"/>
              <a:ext cx="5565570" cy="3086102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2" name="Google Shape;162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88847" y="5149970"/>
              <a:ext cx="5229784" cy="28273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527;p29">
            <a:extLst>
              <a:ext uri="{FF2B5EF4-FFF2-40B4-BE49-F238E27FC236}">
                <a16:creationId xmlns:a16="http://schemas.microsoft.com/office/drawing/2014/main" id="{BFEB0964-7767-E759-39D6-4D0C98529896}"/>
              </a:ext>
            </a:extLst>
          </p:cNvPr>
          <p:cNvSpPr txBox="1"/>
          <p:nvPr/>
        </p:nvSpPr>
        <p:spPr>
          <a:xfrm>
            <a:off x="731088" y="1235982"/>
            <a:ext cx="55217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5: Análise e confirmação do Termo de Aceite</a:t>
            </a:r>
            <a:endParaRPr dirty="0"/>
          </a:p>
        </p:txBody>
      </p:sp>
      <p:sp>
        <p:nvSpPr>
          <p:cNvPr id="3" name="Google Shape;528;p29">
            <a:extLst>
              <a:ext uri="{FF2B5EF4-FFF2-40B4-BE49-F238E27FC236}">
                <a16:creationId xmlns:a16="http://schemas.microsoft.com/office/drawing/2014/main" id="{FE5C4DA3-6349-C004-6133-144EC8993D20}"/>
              </a:ext>
            </a:extLst>
          </p:cNvPr>
          <p:cNvSpPr txBox="1"/>
          <p:nvPr/>
        </p:nvSpPr>
        <p:spPr>
          <a:xfrm>
            <a:off x="707273" y="1524327"/>
            <a:ext cx="22914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5" name="Google Shape;529;p29">
            <a:extLst>
              <a:ext uri="{FF2B5EF4-FFF2-40B4-BE49-F238E27FC236}">
                <a16:creationId xmlns:a16="http://schemas.microsoft.com/office/drawing/2014/main" id="{5A0300DE-2BB9-D2B9-AF0F-596B135533AF}"/>
              </a:ext>
            </a:extLst>
          </p:cNvPr>
          <p:cNvSpPr txBox="1"/>
          <p:nvPr/>
        </p:nvSpPr>
        <p:spPr>
          <a:xfrm>
            <a:off x="707273" y="2439346"/>
            <a:ext cx="5040000" cy="360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8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8"/>
            </a:pPr>
            <a:r>
              <a:rPr lang="pt-BR" sz="1800" dirty="0">
                <a:solidFill>
                  <a:srgbClr val="727272"/>
                </a:solidFill>
              </a:rPr>
              <a:t>Se você optou por usar o e-CPF também para assinar o documento de aceite, o e-CPF será solicitado pelo </a:t>
            </a:r>
            <a:r>
              <a:rPr lang="pt-BR" sz="1800" dirty="0" err="1">
                <a:solidFill>
                  <a:srgbClr val="727272"/>
                </a:solidFill>
              </a:rPr>
              <a:t>Docusign</a:t>
            </a:r>
            <a:r>
              <a:rPr lang="pt-BR" sz="1800" dirty="0">
                <a:solidFill>
                  <a:srgbClr val="727272"/>
                </a:solidFill>
              </a:rPr>
              <a:t>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8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8"/>
            </a:pPr>
            <a:r>
              <a:rPr lang="pt-BR" sz="1800" dirty="0">
                <a:solidFill>
                  <a:srgbClr val="727272"/>
                </a:solidFill>
              </a:rPr>
              <a:t>O selo de assinatura do e-CPF vai estar inseridos no Termo de Aceite que foi assinado.</a:t>
            </a:r>
            <a:endParaRPr sz="1800" dirty="0">
              <a:solidFill>
                <a:srgbClr val="727272"/>
              </a:solidFill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lang="pt-BR"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6B5640E-0723-59FB-82B4-990238399BA8}"/>
              </a:ext>
            </a:extLst>
          </p:cNvPr>
          <p:cNvGrpSpPr/>
          <p:nvPr/>
        </p:nvGrpSpPr>
        <p:grpSpPr>
          <a:xfrm>
            <a:off x="8101963" y="6248388"/>
            <a:ext cx="2866547" cy="3103639"/>
            <a:chOff x="4120849" y="5624423"/>
            <a:chExt cx="2866547" cy="3103639"/>
          </a:xfrm>
        </p:grpSpPr>
        <p:sp>
          <p:nvSpPr>
            <p:cNvPr id="17" name="Google Shape;532;p29">
              <a:extLst>
                <a:ext uri="{FF2B5EF4-FFF2-40B4-BE49-F238E27FC236}">
                  <a16:creationId xmlns:a16="http://schemas.microsoft.com/office/drawing/2014/main" id="{BD3E74F4-FF60-283C-3211-B195E342D4A1}"/>
                </a:ext>
              </a:extLst>
            </p:cNvPr>
            <p:cNvSpPr/>
            <p:nvPr/>
          </p:nvSpPr>
          <p:spPr>
            <a:xfrm>
              <a:off x="4120849" y="5624423"/>
              <a:ext cx="2866547" cy="3103639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" name="Google Shape;168;p28">
              <a:extLst>
                <a:ext uri="{FF2B5EF4-FFF2-40B4-BE49-F238E27FC236}">
                  <a16:creationId xmlns:a16="http://schemas.microsoft.com/office/drawing/2014/main" id="{B56192F7-AE6E-C7CE-0B19-ED537C497AF1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13563" y="5773695"/>
              <a:ext cx="2596217" cy="27470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Google Shape;169;p28">
              <a:extLst>
                <a:ext uri="{FF2B5EF4-FFF2-40B4-BE49-F238E27FC236}">
                  <a16:creationId xmlns:a16="http://schemas.microsoft.com/office/drawing/2014/main" id="{89417760-624B-7667-36B3-E3CBA0E0D287}"/>
                </a:ext>
              </a:extLst>
            </p:cNvPr>
            <p:cNvSpPr/>
            <p:nvPr/>
          </p:nvSpPr>
          <p:spPr>
            <a:xfrm>
              <a:off x="5241222" y="8002629"/>
              <a:ext cx="682583" cy="70818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0011" tIns="130011" rIns="130011" bIns="130011" anchor="ctr" anchorCtr="0">
              <a:noAutofit/>
            </a:bodyPr>
            <a:lstStyle/>
            <a:p>
              <a:endParaRPr sz="1991"/>
            </a:p>
          </p:txBody>
        </p:sp>
      </p:grpSp>
      <p:sp>
        <p:nvSpPr>
          <p:cNvPr id="6" name="Google Shape;489;p26">
            <a:extLst>
              <a:ext uri="{FF2B5EF4-FFF2-40B4-BE49-F238E27FC236}">
                <a16:creationId xmlns:a16="http://schemas.microsoft.com/office/drawing/2014/main" id="{CDB574F1-AF9B-47F4-AE85-1A08A4A8A0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ECA51F6-86FC-7A4E-6917-FA317F0CD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731" y="6397660"/>
            <a:ext cx="1290163" cy="32642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32;p29">
            <a:extLst>
              <a:ext uri="{FF2B5EF4-FFF2-40B4-BE49-F238E27FC236}">
                <a16:creationId xmlns:a16="http://schemas.microsoft.com/office/drawing/2014/main" id="{93A91BFD-7330-9917-3CAA-4B3711C1AFA5}"/>
              </a:ext>
            </a:extLst>
          </p:cNvPr>
          <p:cNvSpPr/>
          <p:nvPr/>
        </p:nvSpPr>
        <p:spPr>
          <a:xfrm>
            <a:off x="6749932" y="2233548"/>
            <a:ext cx="6175565" cy="4416634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27;p29">
            <a:extLst>
              <a:ext uri="{FF2B5EF4-FFF2-40B4-BE49-F238E27FC236}">
                <a16:creationId xmlns:a16="http://schemas.microsoft.com/office/drawing/2014/main" id="{BFEB0964-7767-E759-39D6-4D0C98529896}"/>
              </a:ext>
            </a:extLst>
          </p:cNvPr>
          <p:cNvSpPr txBox="1"/>
          <p:nvPr/>
        </p:nvSpPr>
        <p:spPr>
          <a:xfrm>
            <a:off x="731088" y="1235982"/>
            <a:ext cx="57705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6: Assinando o Terno de Adesão da Instituição </a:t>
            </a:r>
            <a:endParaRPr dirty="0"/>
          </a:p>
        </p:txBody>
      </p:sp>
      <p:sp>
        <p:nvSpPr>
          <p:cNvPr id="3" name="Google Shape;528;p29">
            <a:extLst>
              <a:ext uri="{FF2B5EF4-FFF2-40B4-BE49-F238E27FC236}">
                <a16:creationId xmlns:a16="http://schemas.microsoft.com/office/drawing/2014/main" id="{FE5C4DA3-6349-C004-6133-144EC8993D20}"/>
              </a:ext>
            </a:extLst>
          </p:cNvPr>
          <p:cNvSpPr txBox="1"/>
          <p:nvPr/>
        </p:nvSpPr>
        <p:spPr>
          <a:xfrm>
            <a:off x="707273" y="1524327"/>
            <a:ext cx="22914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5" name="Google Shape;529;p29">
            <a:extLst>
              <a:ext uri="{FF2B5EF4-FFF2-40B4-BE49-F238E27FC236}">
                <a16:creationId xmlns:a16="http://schemas.microsoft.com/office/drawing/2014/main" id="{5A0300DE-2BB9-D2B9-AF0F-596B135533AF}"/>
              </a:ext>
            </a:extLst>
          </p:cNvPr>
          <p:cNvSpPr txBox="1"/>
          <p:nvPr/>
        </p:nvSpPr>
        <p:spPr>
          <a:xfrm>
            <a:off x="707273" y="2439346"/>
            <a:ext cx="504000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8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dirty="0">
                <a:solidFill>
                  <a:srgbClr val="727272"/>
                </a:solidFill>
              </a:rPr>
              <a:t>Caso você se o administrador da instituição e esteja configurando o termo de adesão ao Open </a:t>
            </a:r>
            <a:r>
              <a:rPr lang="pt-BR" sz="1800" dirty="0" err="1">
                <a:solidFill>
                  <a:srgbClr val="727272"/>
                </a:solidFill>
              </a:rPr>
              <a:t>Finance</a:t>
            </a:r>
            <a:r>
              <a:rPr lang="pt-BR" sz="1800" dirty="0">
                <a:solidFill>
                  <a:srgbClr val="727272"/>
                </a:solidFill>
              </a:rPr>
              <a:t>, será necessário selecionar os signatários do temo.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lang="pt-BR"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Informe a quantidade de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signatáfios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clique em SALVAR.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lang="pt-BR"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Em seguida, você receberá por e-mail um documento via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DocuSign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720BB4C-6D43-B4A9-8EB3-9B84AC4A8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58"/>
          <a:stretch/>
        </p:blipFill>
        <p:spPr>
          <a:xfrm>
            <a:off x="6870255" y="2436200"/>
            <a:ext cx="5901674" cy="4011330"/>
          </a:xfrm>
          <a:prstGeom prst="rect">
            <a:avLst/>
          </a:prstGeom>
        </p:spPr>
      </p:pic>
      <p:sp>
        <p:nvSpPr>
          <p:cNvPr id="8" name="Google Shape;489;p26">
            <a:extLst>
              <a:ext uri="{FF2B5EF4-FFF2-40B4-BE49-F238E27FC236}">
                <a16:creationId xmlns:a16="http://schemas.microsoft.com/office/drawing/2014/main" id="{BBE02AD1-224C-BC2D-319E-91FE31F943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4326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7;p29">
            <a:extLst>
              <a:ext uri="{FF2B5EF4-FFF2-40B4-BE49-F238E27FC236}">
                <a16:creationId xmlns:a16="http://schemas.microsoft.com/office/drawing/2014/main" id="{BFEB0964-7767-E759-39D6-4D0C98529896}"/>
              </a:ext>
            </a:extLst>
          </p:cNvPr>
          <p:cNvSpPr txBox="1"/>
          <p:nvPr/>
        </p:nvSpPr>
        <p:spPr>
          <a:xfrm>
            <a:off x="731088" y="1235982"/>
            <a:ext cx="57705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6: Assinando o Terno de Adesão da Instituição </a:t>
            </a:r>
            <a:endParaRPr dirty="0"/>
          </a:p>
        </p:txBody>
      </p:sp>
      <p:sp>
        <p:nvSpPr>
          <p:cNvPr id="3" name="Google Shape;528;p29">
            <a:extLst>
              <a:ext uri="{FF2B5EF4-FFF2-40B4-BE49-F238E27FC236}">
                <a16:creationId xmlns:a16="http://schemas.microsoft.com/office/drawing/2014/main" id="{FE5C4DA3-6349-C004-6133-144EC8993D20}"/>
              </a:ext>
            </a:extLst>
          </p:cNvPr>
          <p:cNvSpPr txBox="1"/>
          <p:nvPr/>
        </p:nvSpPr>
        <p:spPr>
          <a:xfrm>
            <a:off x="707273" y="1524327"/>
            <a:ext cx="22914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5" name="Google Shape;529;p29">
            <a:extLst>
              <a:ext uri="{FF2B5EF4-FFF2-40B4-BE49-F238E27FC236}">
                <a16:creationId xmlns:a16="http://schemas.microsoft.com/office/drawing/2014/main" id="{5A0300DE-2BB9-D2B9-AF0F-596B135533AF}"/>
              </a:ext>
            </a:extLst>
          </p:cNvPr>
          <p:cNvSpPr txBox="1"/>
          <p:nvPr/>
        </p:nvSpPr>
        <p:spPr>
          <a:xfrm>
            <a:off x="707273" y="2439346"/>
            <a:ext cx="5040000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8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r>
              <a:rPr lang="pt-BR" sz="1800" dirty="0">
                <a:solidFill>
                  <a:srgbClr val="727272"/>
                </a:solidFill>
              </a:rPr>
              <a:t>O código a ser inserido no </a:t>
            </a:r>
            <a:r>
              <a:rPr lang="pt-BR" sz="1800" dirty="0" err="1">
                <a:solidFill>
                  <a:srgbClr val="727272"/>
                </a:solidFill>
              </a:rPr>
              <a:t>DocuSign</a:t>
            </a:r>
            <a:r>
              <a:rPr lang="pt-BR" sz="1800" dirty="0">
                <a:solidFill>
                  <a:srgbClr val="727272"/>
                </a:solidFill>
              </a:rPr>
              <a:t> estará disponível em “História </a:t>
            </a:r>
            <a:r>
              <a:rPr lang="pt-BR" sz="1800" dirty="0" err="1">
                <a:solidFill>
                  <a:srgbClr val="727272"/>
                </a:solidFill>
              </a:rPr>
              <a:t>TnC</a:t>
            </a:r>
            <a:r>
              <a:rPr lang="pt-BR" sz="1800" dirty="0">
                <a:solidFill>
                  <a:srgbClr val="727272"/>
                </a:solidFill>
              </a:rPr>
              <a:t>”.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r>
              <a:rPr lang="pt-BR" sz="1800" dirty="0">
                <a:solidFill>
                  <a:srgbClr val="727272"/>
                </a:solidFill>
              </a:rPr>
              <a:t>Ao abrir o documento do </a:t>
            </a:r>
            <a:r>
              <a:rPr lang="pt-BR" sz="1800" dirty="0" err="1">
                <a:solidFill>
                  <a:srgbClr val="727272"/>
                </a:solidFill>
              </a:rPr>
              <a:t>DocuSign</a:t>
            </a:r>
            <a:r>
              <a:rPr lang="pt-BR" sz="1800" dirty="0">
                <a:solidFill>
                  <a:srgbClr val="727272"/>
                </a:solidFill>
              </a:rPr>
              <a:t>, você deverá indicar os representantes legais da organização.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r>
              <a:rPr lang="pt-BR" sz="1800" dirty="0">
                <a:solidFill>
                  <a:srgbClr val="727272"/>
                </a:solidFill>
              </a:rPr>
              <a:t>Os representantes receberão os e-mails do </a:t>
            </a:r>
            <a:r>
              <a:rPr lang="pt-BR" sz="1800" dirty="0" err="1">
                <a:solidFill>
                  <a:srgbClr val="727272"/>
                </a:solidFill>
              </a:rPr>
              <a:t>DocuSign</a:t>
            </a:r>
            <a:r>
              <a:rPr lang="pt-BR" sz="1800" dirty="0">
                <a:solidFill>
                  <a:srgbClr val="727272"/>
                </a:solidFill>
              </a:rPr>
              <a:t> para coletar as assinaturas e os documentos comprobatórios.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endParaRPr lang="pt-BR"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0C79C5C-CDE1-6309-8B9F-ABD60197C650}"/>
              </a:ext>
            </a:extLst>
          </p:cNvPr>
          <p:cNvGrpSpPr/>
          <p:nvPr/>
        </p:nvGrpSpPr>
        <p:grpSpPr>
          <a:xfrm>
            <a:off x="6546072" y="2283530"/>
            <a:ext cx="6423891" cy="2094808"/>
            <a:chOff x="6584731" y="3857105"/>
            <a:chExt cx="6423891" cy="2094808"/>
          </a:xfrm>
        </p:grpSpPr>
        <p:sp>
          <p:nvSpPr>
            <p:cNvPr id="7" name="Google Shape;532;p29">
              <a:extLst>
                <a:ext uri="{FF2B5EF4-FFF2-40B4-BE49-F238E27FC236}">
                  <a16:creationId xmlns:a16="http://schemas.microsoft.com/office/drawing/2014/main" id="{93A91BFD-7330-9917-3CAA-4B3711C1AFA5}"/>
                </a:ext>
              </a:extLst>
            </p:cNvPr>
            <p:cNvSpPr/>
            <p:nvPr/>
          </p:nvSpPr>
          <p:spPr>
            <a:xfrm>
              <a:off x="6584731" y="3857105"/>
              <a:ext cx="6423891" cy="2094808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D62AD8FF-9934-36EF-D97C-33435A44B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3306" y="3975279"/>
              <a:ext cx="6175565" cy="1806215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D9C8A43-F111-5E0C-0345-F6D564BD30D3}"/>
              </a:ext>
            </a:extLst>
          </p:cNvPr>
          <p:cNvGrpSpPr/>
          <p:nvPr/>
        </p:nvGrpSpPr>
        <p:grpSpPr>
          <a:xfrm>
            <a:off x="6694647" y="4684382"/>
            <a:ext cx="6175565" cy="4393116"/>
            <a:chOff x="6694647" y="4684382"/>
            <a:chExt cx="6175565" cy="4393116"/>
          </a:xfrm>
        </p:grpSpPr>
        <p:sp>
          <p:nvSpPr>
            <p:cNvPr id="11" name="Google Shape;532;p29">
              <a:extLst>
                <a:ext uri="{FF2B5EF4-FFF2-40B4-BE49-F238E27FC236}">
                  <a16:creationId xmlns:a16="http://schemas.microsoft.com/office/drawing/2014/main" id="{04D7AE36-A731-30A2-8D9E-78C76840DE9D}"/>
                </a:ext>
              </a:extLst>
            </p:cNvPr>
            <p:cNvSpPr/>
            <p:nvPr/>
          </p:nvSpPr>
          <p:spPr>
            <a:xfrm>
              <a:off x="6694647" y="4684382"/>
              <a:ext cx="6175565" cy="4393116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A54CDF91-8D7B-A686-1A12-45568A9B7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372" t="15012" r="15778" b="8652"/>
            <a:stretch/>
          </p:blipFill>
          <p:spPr>
            <a:xfrm>
              <a:off x="6822569" y="4854801"/>
              <a:ext cx="5870896" cy="4075773"/>
            </a:xfrm>
            <a:prstGeom prst="rect">
              <a:avLst/>
            </a:prstGeom>
          </p:spPr>
        </p:pic>
      </p:grpSp>
      <p:sp>
        <p:nvSpPr>
          <p:cNvPr id="13" name="Google Shape;489;p26">
            <a:extLst>
              <a:ext uri="{FF2B5EF4-FFF2-40B4-BE49-F238E27FC236}">
                <a16:creationId xmlns:a16="http://schemas.microsoft.com/office/drawing/2014/main" id="{B81E2A05-8081-7107-8932-38CCA93959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B350153-7F07-07E5-2F02-3C6648D4C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66" y="2374059"/>
            <a:ext cx="862416" cy="21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87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532;p29">
            <a:extLst>
              <a:ext uri="{FF2B5EF4-FFF2-40B4-BE49-F238E27FC236}">
                <a16:creationId xmlns:a16="http://schemas.microsoft.com/office/drawing/2014/main" id="{DF502C4C-5375-E3C1-75B1-403F321A28B8}"/>
              </a:ext>
            </a:extLst>
          </p:cNvPr>
          <p:cNvSpPr/>
          <p:nvPr/>
        </p:nvSpPr>
        <p:spPr>
          <a:xfrm>
            <a:off x="7188809" y="6961370"/>
            <a:ext cx="5320878" cy="1850121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527;p29">
            <a:extLst>
              <a:ext uri="{FF2B5EF4-FFF2-40B4-BE49-F238E27FC236}">
                <a16:creationId xmlns:a16="http://schemas.microsoft.com/office/drawing/2014/main" id="{BFEB0964-7767-E759-39D6-4D0C98529896}"/>
              </a:ext>
            </a:extLst>
          </p:cNvPr>
          <p:cNvSpPr txBox="1"/>
          <p:nvPr/>
        </p:nvSpPr>
        <p:spPr>
          <a:xfrm>
            <a:off x="731088" y="1235982"/>
            <a:ext cx="57705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6: Assinando o Terno de Adesão da Instituição </a:t>
            </a:r>
            <a:endParaRPr dirty="0"/>
          </a:p>
        </p:txBody>
      </p:sp>
      <p:sp>
        <p:nvSpPr>
          <p:cNvPr id="3" name="Google Shape;528;p29">
            <a:extLst>
              <a:ext uri="{FF2B5EF4-FFF2-40B4-BE49-F238E27FC236}">
                <a16:creationId xmlns:a16="http://schemas.microsoft.com/office/drawing/2014/main" id="{FE5C4DA3-6349-C004-6133-144EC8993D20}"/>
              </a:ext>
            </a:extLst>
          </p:cNvPr>
          <p:cNvSpPr txBox="1"/>
          <p:nvPr/>
        </p:nvSpPr>
        <p:spPr>
          <a:xfrm>
            <a:off x="707273" y="1524327"/>
            <a:ext cx="22914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5" name="Google Shape;529;p29">
            <a:extLst>
              <a:ext uri="{FF2B5EF4-FFF2-40B4-BE49-F238E27FC236}">
                <a16:creationId xmlns:a16="http://schemas.microsoft.com/office/drawing/2014/main" id="{5A0300DE-2BB9-D2B9-AF0F-596B135533AF}"/>
              </a:ext>
            </a:extLst>
          </p:cNvPr>
          <p:cNvSpPr txBox="1"/>
          <p:nvPr/>
        </p:nvSpPr>
        <p:spPr>
          <a:xfrm>
            <a:off x="707273" y="2439346"/>
            <a:ext cx="50400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8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r>
              <a:rPr lang="pt-BR" sz="1800" dirty="0">
                <a:solidFill>
                  <a:srgbClr val="727272"/>
                </a:solidFill>
              </a:rPr>
              <a:t>O primeiro signatário precisará preencher o nome da Razão Social.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r>
              <a:rPr lang="pt-BR" sz="1800" dirty="0">
                <a:solidFill>
                  <a:srgbClr val="727272"/>
                </a:solidFill>
              </a:rPr>
              <a:t>Marcar o(s) tipo(s) de participação(</a:t>
            </a:r>
            <a:r>
              <a:rPr lang="pt-BR" sz="1800" dirty="0" err="1">
                <a:solidFill>
                  <a:srgbClr val="727272"/>
                </a:solidFill>
              </a:rPr>
              <a:t>ões</a:t>
            </a:r>
            <a:r>
              <a:rPr lang="pt-BR" sz="1800" dirty="0">
                <a:solidFill>
                  <a:srgbClr val="727272"/>
                </a:solidFill>
              </a:rPr>
              <a:t>) da instituição no Open </a:t>
            </a:r>
            <a:r>
              <a:rPr lang="pt-BR" sz="1800" dirty="0" err="1">
                <a:solidFill>
                  <a:srgbClr val="727272"/>
                </a:solidFill>
              </a:rPr>
              <a:t>Finance</a:t>
            </a:r>
            <a:r>
              <a:rPr lang="pt-BR" sz="1800" dirty="0">
                <a:solidFill>
                  <a:srgbClr val="727272"/>
                </a:solidFill>
              </a:rPr>
              <a:t>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r>
              <a:rPr lang="pt-BR" sz="1800" dirty="0">
                <a:solidFill>
                  <a:srgbClr val="727272"/>
                </a:solidFill>
              </a:rPr>
              <a:t>E assinar o documento.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4"/>
            </a:pPr>
            <a:endParaRPr lang="pt-BR"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489;p26">
            <a:extLst>
              <a:ext uri="{FF2B5EF4-FFF2-40B4-BE49-F238E27FC236}">
                <a16:creationId xmlns:a16="http://schemas.microsoft.com/office/drawing/2014/main" id="{B81E2A05-8081-7107-8932-38CCA93959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6BD0E9F-E82D-32D7-C3E7-181D8B305930}"/>
              </a:ext>
            </a:extLst>
          </p:cNvPr>
          <p:cNvGrpSpPr/>
          <p:nvPr/>
        </p:nvGrpSpPr>
        <p:grpSpPr>
          <a:xfrm>
            <a:off x="7231386" y="1360518"/>
            <a:ext cx="5320878" cy="2636962"/>
            <a:chOff x="6582346" y="1924215"/>
            <a:chExt cx="6175565" cy="3262927"/>
          </a:xfrm>
        </p:grpSpPr>
        <p:sp>
          <p:nvSpPr>
            <p:cNvPr id="11" name="Google Shape;532;p29">
              <a:extLst>
                <a:ext uri="{FF2B5EF4-FFF2-40B4-BE49-F238E27FC236}">
                  <a16:creationId xmlns:a16="http://schemas.microsoft.com/office/drawing/2014/main" id="{04D7AE36-A731-30A2-8D9E-78C76840DE9D}"/>
                </a:ext>
              </a:extLst>
            </p:cNvPr>
            <p:cNvSpPr/>
            <p:nvPr/>
          </p:nvSpPr>
          <p:spPr>
            <a:xfrm>
              <a:off x="6582346" y="1924215"/>
              <a:ext cx="6175565" cy="3262927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" name="Google Shape;269;p42">
              <a:extLst>
                <a:ext uri="{FF2B5EF4-FFF2-40B4-BE49-F238E27FC236}">
                  <a16:creationId xmlns:a16="http://schemas.microsoft.com/office/drawing/2014/main" id="{80B0EB24-DFCF-CFD1-B07F-B7FBCB61D9C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4162" t="34144" r="25789" b="25628"/>
            <a:stretch/>
          </p:blipFill>
          <p:spPr>
            <a:xfrm>
              <a:off x="6727897" y="2078325"/>
              <a:ext cx="5824320" cy="29259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42272CEA-EE93-AADF-F431-8BD196EBC3EB}"/>
              </a:ext>
            </a:extLst>
          </p:cNvPr>
          <p:cNvGrpSpPr/>
          <p:nvPr/>
        </p:nvGrpSpPr>
        <p:grpSpPr>
          <a:xfrm>
            <a:off x="7205476" y="4167853"/>
            <a:ext cx="5320878" cy="2636962"/>
            <a:chOff x="6626768" y="5742267"/>
            <a:chExt cx="6175565" cy="3262927"/>
          </a:xfrm>
        </p:grpSpPr>
        <p:sp>
          <p:nvSpPr>
            <p:cNvPr id="15" name="Google Shape;532;p29">
              <a:extLst>
                <a:ext uri="{FF2B5EF4-FFF2-40B4-BE49-F238E27FC236}">
                  <a16:creationId xmlns:a16="http://schemas.microsoft.com/office/drawing/2014/main" id="{19FB16D1-7B0E-F248-975D-21CB2167F231}"/>
                </a:ext>
              </a:extLst>
            </p:cNvPr>
            <p:cNvSpPr/>
            <p:nvPr/>
          </p:nvSpPr>
          <p:spPr>
            <a:xfrm>
              <a:off x="6626768" y="5742267"/>
              <a:ext cx="6175565" cy="3262927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" name="Google Shape;274;p43">
              <a:extLst>
                <a:ext uri="{FF2B5EF4-FFF2-40B4-BE49-F238E27FC236}">
                  <a16:creationId xmlns:a16="http://schemas.microsoft.com/office/drawing/2014/main" id="{8A9DEB47-D3E8-8D07-6C4E-89DCECE2DC5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25527" t="30250" r="24467" b="26210"/>
            <a:stretch/>
          </p:blipFill>
          <p:spPr>
            <a:xfrm>
              <a:off x="6821571" y="5935985"/>
              <a:ext cx="5747271" cy="2875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Google Shape;279;p44">
            <a:extLst>
              <a:ext uri="{FF2B5EF4-FFF2-40B4-BE49-F238E27FC236}">
                <a16:creationId xmlns:a16="http://schemas.microsoft.com/office/drawing/2014/main" id="{C6D6B886-604B-26E6-BFEE-03F058AC386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30918"/>
          <a:stretch/>
        </p:blipFill>
        <p:spPr>
          <a:xfrm>
            <a:off x="7373319" y="7099972"/>
            <a:ext cx="4951860" cy="15335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795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0"/>
          <p:cNvSpPr txBox="1"/>
          <p:nvPr/>
        </p:nvSpPr>
        <p:spPr>
          <a:xfrm>
            <a:off x="887577" y="3652744"/>
            <a:ext cx="84709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04.</a:t>
            </a:r>
            <a:endParaRPr dirty="0"/>
          </a:p>
        </p:txBody>
      </p:sp>
      <p:sp>
        <p:nvSpPr>
          <p:cNvPr id="539" name="Google Shape;539;p3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sp>
        <p:nvSpPr>
          <p:cNvPr id="540" name="Google Shape;540;p30"/>
          <p:cNvSpPr txBox="1"/>
          <p:nvPr/>
        </p:nvSpPr>
        <p:spPr>
          <a:xfrm>
            <a:off x="855827" y="4371855"/>
            <a:ext cx="112099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Acessando uma Organisation</a:t>
            </a:r>
            <a:endParaRPr/>
          </a:p>
        </p:txBody>
      </p:sp>
      <p:sp>
        <p:nvSpPr>
          <p:cNvPr id="541" name="Google Shape;541;p30"/>
          <p:cNvSpPr txBox="1"/>
          <p:nvPr/>
        </p:nvSpPr>
        <p:spPr>
          <a:xfrm>
            <a:off x="6289697" y="5702721"/>
            <a:ext cx="602295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 seção descreve as etapas necessárias para exibir detalhes de uma organização.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161BBC94-9EF4-8E3B-BBD9-10347F59D1CC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1"/>
          <p:cNvSpPr txBox="1"/>
          <p:nvPr/>
        </p:nvSpPr>
        <p:spPr>
          <a:xfrm>
            <a:off x="731087" y="1235982"/>
            <a:ext cx="50399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Exibindo detalhes de uma organização</a:t>
            </a:r>
            <a:endParaRPr dirty="0"/>
          </a:p>
        </p:txBody>
      </p:sp>
      <p:sp>
        <p:nvSpPr>
          <p:cNvPr id="547" name="Google Shape;547;p31"/>
          <p:cNvSpPr txBox="1"/>
          <p:nvPr/>
        </p:nvSpPr>
        <p:spPr>
          <a:xfrm>
            <a:off x="707273" y="1524327"/>
            <a:ext cx="222418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548" name="Google Shape;548;p3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grpSp>
        <p:nvGrpSpPr>
          <p:cNvPr id="549" name="Google Shape;549;p31"/>
          <p:cNvGrpSpPr/>
          <p:nvPr/>
        </p:nvGrpSpPr>
        <p:grpSpPr>
          <a:xfrm>
            <a:off x="6633557" y="1235982"/>
            <a:ext cx="6168776" cy="7384366"/>
            <a:chOff x="7169195" y="866124"/>
            <a:chExt cx="5102930" cy="7384366"/>
          </a:xfrm>
        </p:grpSpPr>
        <p:sp>
          <p:nvSpPr>
            <p:cNvPr id="550" name="Google Shape;550;p31"/>
            <p:cNvSpPr/>
            <p:nvPr/>
          </p:nvSpPr>
          <p:spPr>
            <a:xfrm>
              <a:off x="7169195" y="5111006"/>
              <a:ext cx="5102930" cy="3139484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7169195" y="866124"/>
              <a:ext cx="5102930" cy="3612651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2" name="Google Shape;552;p31"/>
          <p:cNvSpPr txBox="1"/>
          <p:nvPr/>
        </p:nvSpPr>
        <p:spPr>
          <a:xfrm>
            <a:off x="731088" y="2509806"/>
            <a:ext cx="50400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Revise as informações previamente cadastradas.</a:t>
            </a:r>
            <a:endParaRPr dirty="0"/>
          </a:p>
        </p:txBody>
      </p:sp>
      <p:sp>
        <p:nvSpPr>
          <p:cNvPr id="553" name="Google Shape;553;p31"/>
          <p:cNvSpPr txBox="1"/>
          <p:nvPr/>
        </p:nvSpPr>
        <p:spPr>
          <a:xfrm>
            <a:off x="731088" y="7067194"/>
            <a:ext cx="5326812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Os cadastrados foram realizados de forma antecipada a partir de informações fornecidas junto ao Banco Central do Brasil. É fundamental que as organizações verifiquem as informações cadastradas.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Em Caso exista alguma divergência entre em contato pelo e-mail: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cadastro@openfinancebrasil.org.br</a:t>
            </a:r>
            <a:endParaRPr lang="pt-BR"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Retângulo 11">
            <a:hlinkClick r:id="rId4" action="ppaction://hlinksldjump"/>
            <a:extLst>
              <a:ext uri="{FF2B5EF4-FFF2-40B4-BE49-F238E27FC236}">
                <a16:creationId xmlns:a16="http://schemas.microsoft.com/office/drawing/2014/main" id="{E854ABB9-FD7E-FCBB-B492-3B7299A7E8B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E74E558-F5FD-4E7C-6EDD-A31F625F7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586" y="1480914"/>
            <a:ext cx="5984717" cy="313948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3813855-4C5A-A5D7-06BC-17907713E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963" y="5675727"/>
            <a:ext cx="5979340" cy="278293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AEAE8AC-706F-D855-16AF-A4188F06F2E1}"/>
              </a:ext>
            </a:extLst>
          </p:cNvPr>
          <p:cNvSpPr/>
          <p:nvPr/>
        </p:nvSpPr>
        <p:spPr>
          <a:xfrm>
            <a:off x="6762388" y="6049643"/>
            <a:ext cx="903969" cy="79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A726EA4-A7ED-BEC8-B9AA-F1A4AC2D755C}"/>
              </a:ext>
            </a:extLst>
          </p:cNvPr>
          <p:cNvSpPr/>
          <p:nvPr/>
        </p:nvSpPr>
        <p:spPr>
          <a:xfrm>
            <a:off x="7989121" y="7498892"/>
            <a:ext cx="903969" cy="79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4335852-93A8-C025-0785-15BC290A6036}"/>
              </a:ext>
            </a:extLst>
          </p:cNvPr>
          <p:cNvSpPr/>
          <p:nvPr/>
        </p:nvSpPr>
        <p:spPr>
          <a:xfrm>
            <a:off x="9578021" y="7498892"/>
            <a:ext cx="903969" cy="79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CB611CA-21AC-BFF6-F5CC-8D457B1397FE}"/>
              </a:ext>
            </a:extLst>
          </p:cNvPr>
          <p:cNvSpPr/>
          <p:nvPr/>
        </p:nvSpPr>
        <p:spPr>
          <a:xfrm>
            <a:off x="7989121" y="7978776"/>
            <a:ext cx="903969" cy="79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FD33E81-5A09-0C0D-AEEE-3DB8AA4C8862}"/>
              </a:ext>
            </a:extLst>
          </p:cNvPr>
          <p:cNvSpPr/>
          <p:nvPr/>
        </p:nvSpPr>
        <p:spPr>
          <a:xfrm>
            <a:off x="9578021" y="7978776"/>
            <a:ext cx="903969" cy="79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graphicFrame>
        <p:nvGraphicFramePr>
          <p:cNvPr id="561" name="Google Shape;561;p32"/>
          <p:cNvGraphicFramePr/>
          <p:nvPr>
            <p:extLst>
              <p:ext uri="{D42A27DB-BD31-4B8C-83A1-F6EECF244321}">
                <p14:modId xmlns:p14="http://schemas.microsoft.com/office/powerpoint/2010/main" val="2338323117"/>
              </p:ext>
            </p:extLst>
          </p:nvPr>
        </p:nvGraphicFramePr>
        <p:xfrm>
          <a:off x="707272" y="970635"/>
          <a:ext cx="11588675" cy="852946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Status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Define o estado atual do cadastro, se ativo ou não.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Organisation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nome da organização.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BCO </a:t>
                      </a:r>
                      <a:r>
                        <a:rPr lang="pt-BR" sz="16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Wizcredi</a:t>
                      </a:r>
                      <a:r>
                        <a:rPr lang="pt-BR" sz="16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S.A.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Tag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Com o objetivo de identificar as Instituições de Transação de Pagamento (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ITPs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) homologadas no processo de 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onboarding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 do Open Finance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cs typeface="Arial"/>
                          <a:sym typeface="Arial"/>
                        </a:rPr>
                        <a:t>Instituição bancária; Instituição de pagamento;  Cooperativa de Crédito Singular, Central e Confederação; Corretora e Distribuidora de Títulos e Valores Mobiliários; Outra Instituição de Crédito; ITP Habilitada</a:t>
                      </a:r>
                      <a:endParaRPr sz="1600" b="0" i="0" u="none" strike="noStrike" cap="none" dirty="0">
                        <a:solidFill>
                          <a:srgbClr val="137C95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734746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Registration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Number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-CNPJ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número de Cadastro Nacional da Pessoa Jurídica (CNPJ) da organização.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22.222.222/0002-22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9867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 of Creation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de criação do registro de cadastro da organização.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2021-01-07T11:13:08.531Z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Company Registrar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Cadastro Nacional da Pessoa Jurídica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Organisation ID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Identificador da organização. Esta informação será gerada automaticamente.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cdc674fd-b019-5110-af5d-0268ed8227371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Parent Organisation Reference ID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número de Cadastro Nacional da Pessoa Jurídica (CNPJ) da organização mãe para casos em que seja necessário a constituição de um conglomerado. O slide </a:t>
                      </a:r>
                      <a:r>
                        <a:rPr lang="pt-BR" sz="1600" b="0" i="0" u="sng" strike="noStrike" cap="none">
                          <a:solidFill>
                            <a:srgbClr val="4F5CD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Cadastramento de conglomerados</a:t>
                      </a:r>
                      <a:r>
                        <a:rPr lang="pt-BR" sz="1600" b="0" i="0" u="none" strike="noStrike" cap="none">
                          <a:solidFill>
                            <a:srgbClr val="4F5CD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ilustra este cenário em mais detalhes.  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11.111.111/0001-11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Legal Name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nome legal de cadastro da instituição.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Banco Wizcredi S.A.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Address Line 1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logradouro da organização.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Av. Dr. Chucri Zaidan 296</a:t>
                      </a: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Address Line 2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logradouro da organização.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Cidades Monções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City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a cidade da organização.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São Paulo, SP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Country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país da organização.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BR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62" name="Google Shape;562;p32"/>
          <p:cNvSpPr txBox="1"/>
          <p:nvPr/>
        </p:nvSpPr>
        <p:spPr>
          <a:xfrm>
            <a:off x="707273" y="286077"/>
            <a:ext cx="65944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5" name="Retângulo 4">
            <a:hlinkClick r:id="rId4" action="ppaction://hlinksldjump"/>
            <a:extLst>
              <a:ext uri="{FF2B5EF4-FFF2-40B4-BE49-F238E27FC236}">
                <a16:creationId xmlns:a16="http://schemas.microsoft.com/office/drawing/2014/main" id="{3C34806F-FD90-7B9D-961B-CF211D9D6F66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3"/>
          <p:cNvSpPr/>
          <p:nvPr/>
        </p:nvSpPr>
        <p:spPr>
          <a:xfrm>
            <a:off x="0" y="9036775"/>
            <a:ext cx="13003214" cy="720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3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grpSp>
        <p:nvGrpSpPr>
          <p:cNvPr id="569" name="Google Shape;569;p33"/>
          <p:cNvGrpSpPr/>
          <p:nvPr/>
        </p:nvGrpSpPr>
        <p:grpSpPr>
          <a:xfrm>
            <a:off x="569781" y="2624752"/>
            <a:ext cx="7042460" cy="5793287"/>
            <a:chOff x="569781" y="2813434"/>
            <a:chExt cx="7042460" cy="5793287"/>
          </a:xfrm>
        </p:grpSpPr>
        <p:sp>
          <p:nvSpPr>
            <p:cNvPr id="570" name="Google Shape;570;p33"/>
            <p:cNvSpPr/>
            <p:nvPr/>
          </p:nvSpPr>
          <p:spPr>
            <a:xfrm>
              <a:off x="569781" y="4249777"/>
              <a:ext cx="3928705" cy="4356944"/>
            </a:xfrm>
            <a:prstGeom prst="roundRect">
              <a:avLst>
                <a:gd name="adj" fmla="val 3061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3"/>
            <p:cNvSpPr/>
            <p:nvPr/>
          </p:nvSpPr>
          <p:spPr>
            <a:xfrm rot="-5400000">
              <a:off x="4031191" y="6134173"/>
              <a:ext cx="1242605" cy="730015"/>
            </a:xfrm>
            <a:prstGeom prst="trapezoid">
              <a:avLst>
                <a:gd name="adj" fmla="val 62186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3"/>
            <p:cNvSpPr/>
            <p:nvPr/>
          </p:nvSpPr>
          <p:spPr>
            <a:xfrm rot="-5400000">
              <a:off x="4031191" y="7620411"/>
              <a:ext cx="1242605" cy="730015"/>
            </a:xfrm>
            <a:prstGeom prst="trapezoid">
              <a:avLst>
                <a:gd name="adj" fmla="val 62186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3"/>
            <p:cNvSpPr/>
            <p:nvPr/>
          </p:nvSpPr>
          <p:spPr>
            <a:xfrm rot="-5400000">
              <a:off x="3256887" y="3862406"/>
              <a:ext cx="1242605" cy="2278624"/>
            </a:xfrm>
            <a:prstGeom prst="trapezoid">
              <a:avLst>
                <a:gd name="adj" fmla="val 25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2347474" y="6113825"/>
              <a:ext cx="1940011" cy="619355"/>
            </a:xfrm>
            <a:prstGeom prst="roundRect">
              <a:avLst>
                <a:gd name="adj" fmla="val 16667"/>
              </a:avLst>
            </a:prstGeom>
            <a:solidFill>
              <a:srgbClr val="A4CCD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Organização </a:t>
              </a:r>
              <a:r>
                <a:rPr lang="pt-BR" sz="223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dirty="0"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2347474" y="7600063"/>
              <a:ext cx="1940011" cy="619355"/>
            </a:xfrm>
            <a:prstGeom prst="roundRect">
              <a:avLst>
                <a:gd name="adj" fmla="val 16667"/>
              </a:avLst>
            </a:prstGeom>
            <a:solidFill>
              <a:srgbClr val="A4CCD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Organização </a:t>
              </a:r>
              <a:r>
                <a:rPr lang="pt-BR" sz="223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Z</a:t>
              </a:r>
              <a:endParaRPr dirty="0"/>
            </a:p>
          </p:txBody>
        </p:sp>
        <p:cxnSp>
          <p:nvCxnSpPr>
            <p:cNvPr id="576" name="Google Shape;576;p33"/>
            <p:cNvCxnSpPr>
              <a:cxnSpLocks/>
              <a:stCxn id="577" idx="2"/>
              <a:endCxn id="574" idx="1"/>
            </p:cNvCxnSpPr>
            <p:nvPr/>
          </p:nvCxnSpPr>
          <p:spPr>
            <a:xfrm rot="16200000" flipH="1">
              <a:off x="1532631" y="5608660"/>
              <a:ext cx="1051082" cy="578603"/>
            </a:xfrm>
            <a:prstGeom prst="bentConnector2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578" name="Google Shape;578;p33"/>
            <p:cNvCxnSpPr>
              <a:cxnSpLocks/>
              <a:stCxn id="577" idx="2"/>
              <a:endCxn id="575" idx="1"/>
            </p:cNvCxnSpPr>
            <p:nvPr/>
          </p:nvCxnSpPr>
          <p:spPr>
            <a:xfrm rot="16200000" flipH="1">
              <a:off x="789512" y="6351779"/>
              <a:ext cx="2537320" cy="578603"/>
            </a:xfrm>
            <a:prstGeom prst="bentConnector2">
              <a:avLst/>
            </a:prstGeom>
            <a:noFill/>
            <a:ln w="19050" cap="flat" cmpd="sng">
              <a:solidFill>
                <a:srgbClr val="383839"/>
              </a:solidFill>
              <a:prstDash val="dash"/>
              <a:round/>
              <a:headEnd type="none" w="sm" len="sm"/>
              <a:tailEnd type="stealth" w="med" len="med"/>
            </a:ln>
          </p:spPr>
        </p:cxnSp>
        <p:cxnSp>
          <p:nvCxnSpPr>
            <p:cNvPr id="579" name="Google Shape;579;p33"/>
            <p:cNvCxnSpPr>
              <a:cxnSpLocks/>
              <a:stCxn id="577" idx="0"/>
              <a:endCxn id="580" idx="1"/>
            </p:cNvCxnSpPr>
            <p:nvPr/>
          </p:nvCxnSpPr>
          <p:spPr>
            <a:xfrm rot="5400000" flipH="1" flipV="1">
              <a:off x="1244032" y="3644173"/>
              <a:ext cx="1511682" cy="462005"/>
            </a:xfrm>
            <a:prstGeom prst="bentConnector2">
              <a:avLst/>
            </a:prstGeom>
            <a:noFill/>
            <a:ln w="19050" cap="flat" cmpd="sng">
              <a:solidFill>
                <a:srgbClr val="FDA73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81" name="Google Shape;581;p33"/>
            <p:cNvCxnSpPr>
              <a:cxnSpLocks/>
              <a:stCxn id="574" idx="0"/>
              <a:endCxn id="582" idx="1"/>
            </p:cNvCxnSpPr>
            <p:nvPr/>
          </p:nvCxnSpPr>
          <p:spPr>
            <a:xfrm rot="5400000" flipH="1" flipV="1">
              <a:off x="2540230" y="4637193"/>
              <a:ext cx="2253883" cy="699383"/>
            </a:xfrm>
            <a:prstGeom prst="bentConnector2">
              <a:avLst/>
            </a:prstGeom>
            <a:noFill/>
            <a:ln w="19050" cap="flat" cmpd="sng">
              <a:solidFill>
                <a:srgbClr val="FDA739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580" name="Google Shape;580;p33"/>
            <p:cNvSpPr/>
            <p:nvPr/>
          </p:nvSpPr>
          <p:spPr>
            <a:xfrm>
              <a:off x="2230876" y="2813434"/>
              <a:ext cx="2331720" cy="611799"/>
            </a:xfrm>
            <a:prstGeom prst="rect">
              <a:avLst/>
            </a:prstGeom>
            <a:solidFill>
              <a:srgbClr val="3838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Organização mãe</a:t>
              </a: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4016863" y="3554042"/>
              <a:ext cx="2331720" cy="611799"/>
            </a:xfrm>
            <a:prstGeom prst="rect">
              <a:avLst/>
            </a:prstGeom>
            <a:solidFill>
              <a:srgbClr val="3838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Organização filha</a:t>
              </a: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3"/>
            <p:cNvSpPr/>
            <p:nvPr/>
          </p:nvSpPr>
          <p:spPr>
            <a:xfrm rot="16200000">
              <a:off x="-55064" y="6582799"/>
              <a:ext cx="2078887" cy="371029"/>
            </a:xfrm>
            <a:prstGeom prst="rect">
              <a:avLst/>
            </a:prstGeom>
            <a:solidFill>
              <a:srgbClr val="3838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Conglomerado</a:t>
              </a:r>
              <a:endParaRPr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4960350" y="4380416"/>
              <a:ext cx="2651891" cy="1242605"/>
            </a:xfrm>
            <a:prstGeom prst="roundRect">
              <a:avLst>
                <a:gd name="adj" fmla="val 5936"/>
              </a:avLst>
            </a:prstGeom>
            <a:solidFill>
              <a:srgbClr val="FEEDD8"/>
            </a:solidFill>
            <a:ln w="127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5064005" y="4697237"/>
              <a:ext cx="2444580" cy="252000"/>
            </a:xfrm>
            <a:prstGeom prst="roundRect">
              <a:avLst>
                <a:gd name="adj" fmla="val 16667"/>
              </a:avLst>
            </a:prstGeom>
            <a:solidFill>
              <a:srgbClr val="005F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11.111.111/0001-11</a:t>
              </a:r>
              <a:endParaRPr/>
            </a:p>
          </p:txBody>
        </p:sp>
        <p:sp>
          <p:nvSpPr>
            <p:cNvPr id="586" name="Google Shape;586;p33"/>
            <p:cNvSpPr txBox="1"/>
            <p:nvPr/>
          </p:nvSpPr>
          <p:spPr>
            <a:xfrm>
              <a:off x="5064005" y="4464351"/>
              <a:ext cx="1928413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Registration Number CNPJ</a:t>
              </a: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5064005" y="5287086"/>
              <a:ext cx="2444580" cy="252000"/>
            </a:xfrm>
            <a:prstGeom prst="roundRect">
              <a:avLst>
                <a:gd name="adj" fmla="val 16667"/>
              </a:avLst>
            </a:prstGeom>
            <a:solidFill>
              <a:srgbClr val="A4CCD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3"/>
            <p:cNvSpPr txBox="1"/>
            <p:nvPr/>
          </p:nvSpPr>
          <p:spPr>
            <a:xfrm>
              <a:off x="5064005" y="5054200"/>
              <a:ext cx="244458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 dirty="0" err="1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Parent</a:t>
              </a:r>
              <a:r>
                <a:rPr lang="pt-BR" sz="1400" b="0" i="0" u="none" strike="noStrike" cap="none" dirty="0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1400" b="0" i="0" u="none" strike="noStrike" cap="none" dirty="0" err="1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Organization</a:t>
              </a:r>
              <a:r>
                <a:rPr lang="pt-BR" sz="1400" b="0" i="0" u="none" strike="noStrike" cap="none" dirty="0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1400" b="0" i="0" u="none" strike="noStrike" cap="none" dirty="0" err="1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Reference</a:t>
              </a:r>
              <a:r>
                <a:rPr lang="pt-BR" sz="1400" b="0" i="0" u="none" strike="noStrike" cap="none" dirty="0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 ID</a:t>
              </a:r>
              <a:endParaRPr dirty="0"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798865" y="4631016"/>
              <a:ext cx="1940011" cy="741405"/>
            </a:xfrm>
            <a:prstGeom prst="roundRect">
              <a:avLst>
                <a:gd name="adj" fmla="val 16667"/>
              </a:avLst>
            </a:prstGeom>
            <a:solidFill>
              <a:srgbClr val="005F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3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Organização </a:t>
              </a:r>
              <a:r>
                <a:rPr lang="pt-BR" sz="2230" b="1" i="0" u="none" strike="noStrike" cap="none">
                  <a:solidFill>
                    <a:srgbClr val="FEA83A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4960350" y="5877878"/>
              <a:ext cx="2651891" cy="1242605"/>
            </a:xfrm>
            <a:prstGeom prst="roundRect">
              <a:avLst>
                <a:gd name="adj" fmla="val 5936"/>
              </a:avLst>
            </a:prstGeom>
            <a:solidFill>
              <a:srgbClr val="FEEDD8"/>
            </a:solidFill>
            <a:ln w="127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5064005" y="6194699"/>
              <a:ext cx="2444580" cy="252000"/>
            </a:xfrm>
            <a:prstGeom prst="roundRect">
              <a:avLst>
                <a:gd name="adj" fmla="val 16667"/>
              </a:avLst>
            </a:prstGeom>
            <a:solidFill>
              <a:srgbClr val="A4CCD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22.222.222/0002-22</a:t>
              </a:r>
              <a:endParaRPr/>
            </a:p>
          </p:txBody>
        </p:sp>
        <p:sp>
          <p:nvSpPr>
            <p:cNvPr id="591" name="Google Shape;591;p33"/>
            <p:cNvSpPr txBox="1"/>
            <p:nvPr/>
          </p:nvSpPr>
          <p:spPr>
            <a:xfrm>
              <a:off x="5064005" y="5961813"/>
              <a:ext cx="2302358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 dirty="0" err="1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Registration</a:t>
              </a:r>
              <a:r>
                <a:rPr lang="pt-BR" sz="1400" b="0" i="0" u="none" strike="noStrike" cap="none" dirty="0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1400" b="0" i="0" u="none" strike="noStrike" cap="none" dirty="0" err="1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Number</a:t>
              </a:r>
              <a:r>
                <a:rPr lang="pt-BR" sz="1400" b="0" i="0" u="none" strike="noStrike" cap="none" dirty="0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 CNPJ</a:t>
              </a:r>
              <a:endParaRPr dirty="0"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5064005" y="6784548"/>
              <a:ext cx="2444580" cy="252000"/>
            </a:xfrm>
            <a:prstGeom prst="roundRect">
              <a:avLst>
                <a:gd name="adj" fmla="val 16667"/>
              </a:avLst>
            </a:prstGeom>
            <a:solidFill>
              <a:srgbClr val="005F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11.111.111/0001-11</a:t>
              </a:r>
              <a:endParaRPr/>
            </a:p>
          </p:txBody>
        </p:sp>
        <p:sp>
          <p:nvSpPr>
            <p:cNvPr id="593" name="Google Shape;593;p33"/>
            <p:cNvSpPr txBox="1"/>
            <p:nvPr/>
          </p:nvSpPr>
          <p:spPr>
            <a:xfrm>
              <a:off x="5064005" y="6551662"/>
              <a:ext cx="244458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Parent Organisation Reference ID</a:t>
              </a: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4960350" y="7364116"/>
              <a:ext cx="2651891" cy="1242605"/>
            </a:xfrm>
            <a:prstGeom prst="roundRect">
              <a:avLst>
                <a:gd name="adj" fmla="val 5936"/>
              </a:avLst>
            </a:prstGeom>
            <a:solidFill>
              <a:srgbClr val="FEEDD8"/>
            </a:solidFill>
            <a:ln w="12700" cap="flat" cmpd="sng">
              <a:solidFill>
                <a:srgbClr val="BA7C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5064005" y="7680937"/>
              <a:ext cx="2444580" cy="252000"/>
            </a:xfrm>
            <a:prstGeom prst="roundRect">
              <a:avLst>
                <a:gd name="adj" fmla="val 16667"/>
              </a:avLst>
            </a:prstGeom>
            <a:solidFill>
              <a:srgbClr val="A4CCD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33.333.333/0003-33</a:t>
              </a:r>
              <a:endParaRPr/>
            </a:p>
          </p:txBody>
        </p:sp>
        <p:sp>
          <p:nvSpPr>
            <p:cNvPr id="596" name="Google Shape;596;p33"/>
            <p:cNvSpPr txBox="1"/>
            <p:nvPr/>
          </p:nvSpPr>
          <p:spPr>
            <a:xfrm>
              <a:off x="5064005" y="7448051"/>
              <a:ext cx="2232376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 dirty="0" err="1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Registration</a:t>
              </a:r>
              <a:r>
                <a:rPr lang="pt-BR" sz="1400" b="0" i="0" u="none" strike="noStrike" cap="none" dirty="0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1400" b="0" i="0" u="none" strike="noStrike" cap="none" dirty="0" err="1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Number</a:t>
              </a:r>
              <a:r>
                <a:rPr lang="pt-BR" sz="1400" b="0" i="0" u="none" strike="noStrike" cap="none" dirty="0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 CNPJ</a:t>
              </a:r>
              <a:endParaRPr dirty="0"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5064005" y="8270786"/>
              <a:ext cx="2444580" cy="252000"/>
            </a:xfrm>
            <a:prstGeom prst="roundRect">
              <a:avLst>
                <a:gd name="adj" fmla="val 16667"/>
              </a:avLst>
            </a:prstGeom>
            <a:solidFill>
              <a:srgbClr val="005F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11.111.111/0001-11</a:t>
              </a:r>
              <a:endParaRPr/>
            </a:p>
          </p:txBody>
        </p:sp>
        <p:sp>
          <p:nvSpPr>
            <p:cNvPr id="598" name="Google Shape;598;p33"/>
            <p:cNvSpPr txBox="1"/>
            <p:nvPr/>
          </p:nvSpPr>
          <p:spPr>
            <a:xfrm>
              <a:off x="5064005" y="8037900"/>
              <a:ext cx="2444580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>
                  <a:solidFill>
                    <a:srgbClr val="005F78"/>
                  </a:solidFill>
                  <a:latin typeface="Arial"/>
                  <a:ea typeface="Arial"/>
                  <a:cs typeface="Arial"/>
                  <a:sym typeface="Arial"/>
                </a:rPr>
                <a:t>Parent Organisation Reference ID</a:t>
              </a:r>
              <a:endParaRPr/>
            </a:p>
          </p:txBody>
        </p:sp>
        <p:cxnSp>
          <p:nvCxnSpPr>
            <p:cNvPr id="599" name="Google Shape;599;p33"/>
            <p:cNvCxnSpPr>
              <a:stCxn id="597" idx="3"/>
              <a:endCxn id="585" idx="3"/>
            </p:cNvCxnSpPr>
            <p:nvPr/>
          </p:nvCxnSpPr>
          <p:spPr>
            <a:xfrm rot="10800000" flipH="1">
              <a:off x="7508585" y="4823186"/>
              <a:ext cx="600" cy="3573600"/>
            </a:xfrm>
            <a:prstGeom prst="bentConnector3">
              <a:avLst>
                <a:gd name="adj1" fmla="val 2700000"/>
              </a:avLst>
            </a:prstGeom>
            <a:noFill/>
            <a:ln w="19050" cap="flat" cmpd="sng">
              <a:solidFill>
                <a:srgbClr val="FDA739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600" name="Google Shape;600;p33"/>
            <p:cNvCxnSpPr>
              <a:stCxn id="592" idx="3"/>
              <a:endCxn id="585" idx="3"/>
            </p:cNvCxnSpPr>
            <p:nvPr/>
          </p:nvCxnSpPr>
          <p:spPr>
            <a:xfrm rot="10800000" flipH="1">
              <a:off x="7508585" y="4823148"/>
              <a:ext cx="600" cy="2087400"/>
            </a:xfrm>
            <a:prstGeom prst="bentConnector3">
              <a:avLst>
                <a:gd name="adj1" fmla="val 1800000"/>
              </a:avLst>
            </a:prstGeom>
            <a:noFill/>
            <a:ln w="19050" cap="flat" cmpd="sng">
              <a:solidFill>
                <a:srgbClr val="FDA739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601" name="Google Shape;601;p33"/>
          <p:cNvSpPr txBox="1"/>
          <p:nvPr/>
        </p:nvSpPr>
        <p:spPr>
          <a:xfrm>
            <a:off x="8698046" y="3954524"/>
            <a:ext cx="3367748" cy="338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No diretório de participantes há o conceito de conglomerado.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Assim, </a:t>
            </a:r>
            <a:r>
              <a:rPr lang="pt-BR" sz="2000" b="1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uma organização mãe poderá ser referenciada em um cadastro de uma organização filha</a:t>
            </a: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, atribuindo-se o CNPJ da organização mãe no campo PARENT ORGANISATION REFERENCE ID da organização filha.</a:t>
            </a:r>
            <a:endParaRPr dirty="0"/>
          </a:p>
        </p:txBody>
      </p:sp>
      <p:sp>
        <p:nvSpPr>
          <p:cNvPr id="602" name="Google Shape;602;p33"/>
          <p:cNvSpPr txBox="1"/>
          <p:nvPr/>
        </p:nvSpPr>
        <p:spPr>
          <a:xfrm>
            <a:off x="569781" y="923343"/>
            <a:ext cx="720261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CADASTRAMENTO DE CONGLOMERADO</a:t>
            </a:r>
            <a:endParaRPr/>
          </a:p>
        </p:txBody>
      </p:sp>
      <p:pic>
        <p:nvPicPr>
          <p:cNvPr id="603" name="Google Shape;603;p33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l="7636" t="10973" r="7635" b="10972"/>
          <a:stretch/>
        </p:blipFill>
        <p:spPr>
          <a:xfrm>
            <a:off x="569781" y="9179860"/>
            <a:ext cx="470932" cy="43383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3"/>
          <p:cNvSpPr txBox="1"/>
          <p:nvPr/>
        </p:nvSpPr>
        <p:spPr>
          <a:xfrm>
            <a:off x="1216165" y="9150554"/>
            <a:ext cx="8994635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383839"/>
                </a:solidFill>
                <a:latin typeface="Arial"/>
                <a:ea typeface="Arial"/>
                <a:cs typeface="Arial"/>
                <a:sym typeface="Arial"/>
              </a:rPr>
              <a:t>Importante! Se a sua organização faz parte de um conglomerado é fundamental referenciar as organizações filhas com a organização mãe.</a:t>
            </a:r>
            <a:endParaRPr dirty="0"/>
          </a:p>
        </p:txBody>
      </p:sp>
      <p:sp>
        <p:nvSpPr>
          <p:cNvPr id="40" name="Retângulo 39">
            <a:hlinkClick r:id="rId4" action="ppaction://hlinksldjump"/>
            <a:extLst>
              <a:ext uri="{FF2B5EF4-FFF2-40B4-BE49-F238E27FC236}">
                <a16:creationId xmlns:a16="http://schemas.microsoft.com/office/drawing/2014/main" id="{5BE56A04-9A84-40F6-E8A1-E3BF1FD1F186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/>
        </p:nvSpPr>
        <p:spPr>
          <a:xfrm>
            <a:off x="1471653" y="3997001"/>
            <a:ext cx="5273039" cy="176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CONTEÚDO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GUIA</a:t>
            </a:r>
            <a:endParaRPr sz="7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5958460" y="5287851"/>
            <a:ext cx="6120000" cy="176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dirty="0">
                <a:solidFill>
                  <a:srgbClr val="FFE292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</a:t>
            </a: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Criando um Software </a:t>
            </a:r>
            <a:r>
              <a:rPr lang="pt-BR" sz="2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Criando uma nova declaração de software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2: Cadastrando certificação de declaração de software</a:t>
            </a:r>
            <a:endParaRPr dirty="0"/>
          </a:p>
        </p:txBody>
      </p:sp>
      <p:sp>
        <p:nvSpPr>
          <p:cNvPr id="122" name="Google Shape;122;p4"/>
          <p:cNvSpPr txBox="1"/>
          <p:nvPr/>
        </p:nvSpPr>
        <p:spPr>
          <a:xfrm>
            <a:off x="5958460" y="7332999"/>
            <a:ext cx="6120000" cy="176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11.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Criando uma nova reivindicação de autoridade de software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Criando reivindicação de autoridade de software</a:t>
            </a:r>
            <a:endParaRPr dirty="0"/>
          </a:p>
        </p:txBody>
      </p:sp>
      <p:sp>
        <p:nvSpPr>
          <p:cNvPr id="8" name="Retângulo 7">
            <a:hlinkClick r:id="rId5" action="ppaction://hlinksldjump"/>
            <a:extLst>
              <a:ext uri="{FF2B5EF4-FFF2-40B4-BE49-F238E27FC236}">
                <a16:creationId xmlns:a16="http://schemas.microsoft.com/office/drawing/2014/main" id="{81587831-1B7E-EFE7-0764-7AD3D63A272B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Google Shape;146;p7">
            <a:extLst>
              <a:ext uri="{FF2B5EF4-FFF2-40B4-BE49-F238E27FC236}">
                <a16:creationId xmlns:a16="http://schemas.microsoft.com/office/drawing/2014/main" id="{6E875B0E-92A4-5041-4504-4CB0C489CC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3" name="Google Shape;110;p3">
            <a:extLst>
              <a:ext uri="{FF2B5EF4-FFF2-40B4-BE49-F238E27FC236}">
                <a16:creationId xmlns:a16="http://schemas.microsoft.com/office/drawing/2014/main" id="{B954502B-A506-C1FF-2132-69DD6449AB7B}"/>
              </a:ext>
            </a:extLst>
          </p:cNvPr>
          <p:cNvSpPr txBox="1"/>
          <p:nvPr/>
        </p:nvSpPr>
        <p:spPr>
          <a:xfrm>
            <a:off x="5958460" y="675693"/>
            <a:ext cx="6120000" cy="176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Arial"/>
              <a:buNone/>
            </a:pPr>
            <a:endParaRPr sz="4000" b="1" i="0" u="none" strike="noStrike" cap="none" dirty="0">
              <a:solidFill>
                <a:srgbClr val="FFE29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08.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Cadastrando um Authorisation Server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Criando um novo servidor de autorização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2: Cadastrando certificação de segurança no servidor</a:t>
            </a:r>
            <a:endParaRPr sz="24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111;p3">
            <a:extLst>
              <a:ext uri="{FF2B5EF4-FFF2-40B4-BE49-F238E27FC236}">
                <a16:creationId xmlns:a16="http://schemas.microsoft.com/office/drawing/2014/main" id="{80A868F4-4FDF-3F7E-29D4-B34AF7A6D3B3}"/>
              </a:ext>
            </a:extLst>
          </p:cNvPr>
          <p:cNvSpPr txBox="1"/>
          <p:nvPr/>
        </p:nvSpPr>
        <p:spPr>
          <a:xfrm>
            <a:off x="5958460" y="2720840"/>
            <a:ext cx="6120000" cy="228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09.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Cadastrando recursos de uma API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Cadastrando um novo recurso de uma API - Fases 1, 2 e 3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2: Cadastrando um novo recurso de uma API com certificação automática - Fase 4ª</a:t>
            </a:r>
          </a:p>
          <a:p>
            <a:pPr marL="540000">
              <a:lnSpc>
                <a:spcPct val="90000"/>
              </a:lnSpc>
              <a:spcBef>
                <a:spcPts val="400"/>
              </a:spcBef>
              <a:buSzPts val="1800"/>
            </a:pPr>
            <a:r>
              <a:rPr lang="pt-BR" sz="1800" dirty="0">
                <a:solidFill>
                  <a:schemeClr val="lt1"/>
                </a:solidFill>
              </a:rPr>
              <a:t>ETAPA 3: Removendo um recurso de uma API</a:t>
            </a:r>
            <a:endParaRPr lang="pt-BR" sz="24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610" name="Google Shape;610;p34"/>
          <p:cNvSpPr txBox="1"/>
          <p:nvPr/>
        </p:nvSpPr>
        <p:spPr>
          <a:xfrm>
            <a:off x="887577" y="3652744"/>
            <a:ext cx="766411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05..</a:t>
            </a:r>
            <a:endParaRPr dirty="0"/>
          </a:p>
        </p:txBody>
      </p:sp>
      <p:sp>
        <p:nvSpPr>
          <p:cNvPr id="611" name="Google Shape;611;p34"/>
          <p:cNvSpPr txBox="1"/>
          <p:nvPr/>
        </p:nvSpPr>
        <p:spPr>
          <a:xfrm>
            <a:off x="855827" y="4371855"/>
            <a:ext cx="112099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Cadastrando contatos de notificação</a:t>
            </a:r>
            <a:endParaRPr/>
          </a:p>
        </p:txBody>
      </p:sp>
      <p:sp>
        <p:nvSpPr>
          <p:cNvPr id="612" name="Google Shape;612;p34"/>
          <p:cNvSpPr txBox="1"/>
          <p:nvPr/>
        </p:nvSpPr>
        <p:spPr>
          <a:xfrm>
            <a:off x="6289697" y="5702721"/>
            <a:ext cx="602295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Após o </a:t>
            </a:r>
            <a:r>
              <a:rPr lang="pt-BR" sz="1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onboarding</a:t>
            </a: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da instituição e do representante da mesma é necessário realizar o cadastro da equipe de contatos de notificação no Diretório Central. Esses contatos são para possíveis comunicações entre os participantes e a estrutura central.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8579EF46-C411-F6E2-2354-4A5F871EED39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5"/>
          <p:cNvSpPr/>
          <p:nvPr/>
        </p:nvSpPr>
        <p:spPr>
          <a:xfrm>
            <a:off x="7169195" y="1647535"/>
            <a:ext cx="5102930" cy="1572308"/>
          </a:xfrm>
          <a:prstGeom prst="roundRect">
            <a:avLst>
              <a:gd name="adj" fmla="val 6977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3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619" name="Google Shape;619;p35"/>
          <p:cNvSpPr txBox="1"/>
          <p:nvPr/>
        </p:nvSpPr>
        <p:spPr>
          <a:xfrm>
            <a:off x="731088" y="1235982"/>
            <a:ext cx="42443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Cadastrando um novo contato</a:t>
            </a:r>
            <a:endParaRPr dirty="0"/>
          </a:p>
        </p:txBody>
      </p:sp>
      <p:sp>
        <p:nvSpPr>
          <p:cNvPr id="620" name="Google Shape;620;p35"/>
          <p:cNvSpPr txBox="1"/>
          <p:nvPr/>
        </p:nvSpPr>
        <p:spPr>
          <a:xfrm>
            <a:off x="707273" y="1524327"/>
            <a:ext cx="223763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621" name="Google Shape;621;p35"/>
          <p:cNvSpPr txBox="1"/>
          <p:nvPr/>
        </p:nvSpPr>
        <p:spPr>
          <a:xfrm>
            <a:off x="731088" y="2509806"/>
            <a:ext cx="504000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Contacts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Contact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Contact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preencha os campos do formulário. O slide a seguir apresenta cada um dos campos em mais detalhes.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622" name="Google Shape;622;p35"/>
          <p:cNvSpPr/>
          <p:nvPr/>
        </p:nvSpPr>
        <p:spPr>
          <a:xfrm>
            <a:off x="7169195" y="3911749"/>
            <a:ext cx="5102930" cy="4197491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5"/>
          <p:cNvSpPr txBox="1"/>
          <p:nvPr/>
        </p:nvSpPr>
        <p:spPr>
          <a:xfrm>
            <a:off x="731088" y="7449575"/>
            <a:ext cx="53268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Os usuários de notificação não possuem ações dentro do Diretório e nas demais plataformas do perímetro central.</a:t>
            </a:r>
            <a:endParaRPr sz="2000" b="0" i="0" u="none" strike="noStrike" cap="none">
              <a:solidFill>
                <a:srgbClr val="4F5C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7860" y="1801326"/>
            <a:ext cx="4767934" cy="1302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5"/>
          <p:cNvPicPr preferRelativeResize="0"/>
          <p:nvPr/>
        </p:nvPicPr>
        <p:blipFill rotWithShape="1">
          <a:blip r:embed="rId4">
            <a:alphaModFix/>
          </a:blip>
          <a:srcRect t="1993"/>
          <a:stretch/>
        </p:blipFill>
        <p:spPr>
          <a:xfrm>
            <a:off x="7336692" y="4088525"/>
            <a:ext cx="4767935" cy="389125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>
            <a:hlinkClick r:id="rId5" action="ppaction://hlinksldjump"/>
            <a:extLst>
              <a:ext uri="{FF2B5EF4-FFF2-40B4-BE49-F238E27FC236}">
                <a16:creationId xmlns:a16="http://schemas.microsoft.com/office/drawing/2014/main" id="{BB6CF765-4AF5-737D-8DE3-41828B4FDD50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graphicFrame>
        <p:nvGraphicFramePr>
          <p:cNvPr id="631" name="Google Shape;631;p36"/>
          <p:cNvGraphicFramePr/>
          <p:nvPr>
            <p:extLst>
              <p:ext uri="{D42A27DB-BD31-4B8C-83A1-F6EECF244321}">
                <p14:modId xmlns:p14="http://schemas.microsoft.com/office/powerpoint/2010/main" val="3306454312"/>
              </p:ext>
            </p:extLst>
          </p:nvPr>
        </p:nvGraphicFramePr>
        <p:xfrm>
          <a:off x="707272" y="1391519"/>
          <a:ext cx="11588675" cy="727535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Contact Type*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Tipo do contato (Business/Negócio, Technical/Técnico, Billing/Cobrança, Incident/Incidente e Security/Segurança)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Incident</a:t>
                      </a: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Department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departamento do contato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Operações de TI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First Name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primeiro nome do contato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João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Last Name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sobrenome do contato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Silva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Email*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endereço de e-mail do contato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sng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joao.silva@wizcredi.com.br</a:t>
                      </a: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Phone Number*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número de telefone do contato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+55 51 900000000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Additional Information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e-mail para o grupo de notificação do contato.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openfinance@wizcredi.com.br</a:t>
                      </a:r>
                      <a:endParaRPr sz="16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PGP 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Public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Key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preenchido com uma chave alfanumérica, para comunicação de dados de incidentes de Segurança entre instituições.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Como esta chave tem extensão muito grande para adicionar como exemplo, segue </a:t>
                      </a:r>
                      <a:r>
                        <a:rPr lang="pt-BR" sz="1600" b="0" i="0" u="sng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 para documentações </a:t>
                      </a: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 definem a chave PGP (</a:t>
                      </a:r>
                      <a:r>
                        <a:rPr lang="pt-BR" sz="1600" b="0" i="0" u="sng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RFC 4880</a:t>
                      </a: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Address Line 1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endereço (Rua, Avenida ou Alameda)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Av. Dr. Chucri Zaidan 296</a:t>
                      </a: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Address Line 2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bairro 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Cidades Monções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City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a cidade de domicílio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São Paulo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Post Code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código portal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99.999-99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Country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país de domicílio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Brasil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32" name="Google Shape;632;p36"/>
          <p:cNvSpPr txBox="1"/>
          <p:nvPr/>
        </p:nvSpPr>
        <p:spPr>
          <a:xfrm>
            <a:off x="707273" y="286077"/>
            <a:ext cx="557250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633" name="Google Shape;633;p36"/>
          <p:cNvSpPr txBox="1"/>
          <p:nvPr/>
        </p:nvSpPr>
        <p:spPr>
          <a:xfrm>
            <a:off x="707272" y="8812417"/>
            <a:ext cx="202831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*Campo obrigatório</a:t>
            </a:r>
            <a:endParaRPr/>
          </a:p>
        </p:txBody>
      </p:sp>
      <p:sp>
        <p:nvSpPr>
          <p:cNvPr id="6" name="Retângulo 5">
            <a:hlinkClick r:id="rId7" action="ppaction://hlinksldjump"/>
            <a:extLst>
              <a:ext uri="{FF2B5EF4-FFF2-40B4-BE49-F238E27FC236}">
                <a16:creationId xmlns:a16="http://schemas.microsoft.com/office/drawing/2014/main" id="{D5072175-164E-5C2A-9524-45FBEC04ADD0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hlinkClick r:id="rId7" action="ppaction://hlinksldjump"/>
            <a:extLst>
              <a:ext uri="{FF2B5EF4-FFF2-40B4-BE49-F238E27FC236}">
                <a16:creationId xmlns:a16="http://schemas.microsoft.com/office/drawing/2014/main" id="{86B40C4C-4729-DBB7-08D2-F64336B86E4F}"/>
              </a:ext>
            </a:extLst>
          </p:cNvPr>
          <p:cNvSpPr/>
          <p:nvPr/>
        </p:nvSpPr>
        <p:spPr>
          <a:xfrm>
            <a:off x="12218194" y="15240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3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graphicFrame>
        <p:nvGraphicFramePr>
          <p:cNvPr id="639" name="Google Shape;639;p37"/>
          <p:cNvGraphicFramePr/>
          <p:nvPr>
            <p:extLst>
              <p:ext uri="{D42A27DB-BD31-4B8C-83A1-F6EECF244321}">
                <p14:modId xmlns:p14="http://schemas.microsoft.com/office/powerpoint/2010/main" val="3253180373"/>
              </p:ext>
            </p:extLst>
          </p:nvPr>
        </p:nvGraphicFramePr>
        <p:xfrm>
          <a:off x="707272" y="1439647"/>
          <a:ext cx="11358525" cy="284994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267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7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Business/Negócio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Contato responsável pela gestão de negócio do Open Finance na instituição.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Technical/Técnico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Contato para tratativa de problemas técnicos do tipo: performance, disponibilidade e quanto a API’s de forma geral.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Billing/Cobrança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Contato responsável pela cobrança dos custos da estrutura central do Open Finance Brasil.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Incident/Incidente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Contato responsável pelo atendimento de incidentes relacionados ao Open Finance na instituição.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Security/Segurança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Contato para tratativas relacionadas a problemas de caráter de segurança como DCR, certificados entre outros.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40" name="Google Shape;640;p37"/>
          <p:cNvSpPr txBox="1"/>
          <p:nvPr/>
        </p:nvSpPr>
        <p:spPr>
          <a:xfrm>
            <a:off x="707273" y="286077"/>
            <a:ext cx="761645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Tipos de Contato</a:t>
            </a:r>
            <a:endParaRPr dirty="0"/>
          </a:p>
        </p:txBody>
      </p:sp>
      <p:sp>
        <p:nvSpPr>
          <p:cNvPr id="641" name="Google Shape;641;p37"/>
          <p:cNvSpPr txBox="1"/>
          <p:nvPr/>
        </p:nvSpPr>
        <p:spPr>
          <a:xfrm>
            <a:off x="707272" y="4716873"/>
            <a:ext cx="11358521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Orientamos o cadastro de pelos menos 1 para cada um dos 5 tipos de contato. </a:t>
            </a:r>
            <a:r>
              <a:rPr lang="pt-BR" sz="1800" dirty="0">
                <a:solidFill>
                  <a:srgbClr val="727272"/>
                </a:solidFill>
              </a:rPr>
              <a:t>Além disso, é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de inteira responsabilidade da instituição inserir os contatos técnicos para cada departamento e mantê-los sempre atualizados para que a comunicação entre as instituições participantes não seja prejudicada. </a:t>
            </a:r>
            <a:endParaRPr dirty="0"/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lang="pt-BR"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Os contatos publicados no Diretório Central deverão ser utilizados 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apenas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no contexto de implementação do Open Finance. Contatos com objetivos comerciais – ainda que estejam inseridos no contexto de Open Finance – como soluções de implementação ou infraestrutura, deverão ser evitados. Tal medida visa preservar a eficácia da comunicação do ecossistema.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45C52E8E-37BD-A30E-B052-D61B3DA7E0F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hlinkClick r:id="rId3" action="ppaction://hlinksldjump"/>
            <a:extLst>
              <a:ext uri="{FF2B5EF4-FFF2-40B4-BE49-F238E27FC236}">
                <a16:creationId xmlns:a16="http://schemas.microsoft.com/office/drawing/2014/main" id="{836D1242-2741-189C-49F1-DA9030063A07}"/>
              </a:ext>
            </a:extLst>
          </p:cNvPr>
          <p:cNvSpPr/>
          <p:nvPr/>
        </p:nvSpPr>
        <p:spPr>
          <a:xfrm>
            <a:off x="12218194" y="15240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647" name="Google Shape;647;p38"/>
          <p:cNvSpPr txBox="1"/>
          <p:nvPr/>
        </p:nvSpPr>
        <p:spPr>
          <a:xfrm>
            <a:off x="887577" y="3652744"/>
            <a:ext cx="71262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06..</a:t>
            </a:r>
            <a:endParaRPr dirty="0"/>
          </a:p>
        </p:txBody>
      </p:sp>
      <p:sp>
        <p:nvSpPr>
          <p:cNvPr id="648" name="Google Shape;648;p38"/>
          <p:cNvSpPr txBox="1"/>
          <p:nvPr/>
        </p:nvSpPr>
        <p:spPr>
          <a:xfrm>
            <a:off x="855827" y="4371855"/>
            <a:ext cx="1120996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Cadastrando reivindicações de domínio de autoridade</a:t>
            </a:r>
            <a:endParaRPr/>
          </a:p>
        </p:txBody>
      </p:sp>
      <p:sp>
        <p:nvSpPr>
          <p:cNvPr id="649" name="Google Shape;649;p38"/>
          <p:cNvSpPr txBox="1"/>
          <p:nvPr/>
        </p:nvSpPr>
        <p:spPr>
          <a:xfrm>
            <a:off x="6289697" y="6457463"/>
            <a:ext cx="602295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 seção explica as etapas para cadastrar reivindicações de domínio de autoridade.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BE89161E-49D2-78CD-C69B-29FEA66E06FC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hlinkClick r:id="rId3" action="ppaction://hlinksldjump"/>
            <a:extLst>
              <a:ext uri="{FF2B5EF4-FFF2-40B4-BE49-F238E27FC236}">
                <a16:creationId xmlns:a16="http://schemas.microsoft.com/office/drawing/2014/main" id="{68CD2777-DB8D-391F-B1E4-D39E5D28434F}"/>
              </a:ext>
            </a:extLst>
          </p:cNvPr>
          <p:cNvSpPr/>
          <p:nvPr/>
        </p:nvSpPr>
        <p:spPr>
          <a:xfrm>
            <a:off x="12218194" y="15240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grpSp>
        <p:nvGrpSpPr>
          <p:cNvPr id="655" name="Google Shape;655;p39"/>
          <p:cNvGrpSpPr/>
          <p:nvPr/>
        </p:nvGrpSpPr>
        <p:grpSpPr>
          <a:xfrm>
            <a:off x="7169195" y="1816886"/>
            <a:ext cx="5102930" cy="6123002"/>
            <a:chOff x="7169195" y="1816886"/>
            <a:chExt cx="5102930" cy="6123002"/>
          </a:xfrm>
        </p:grpSpPr>
        <p:sp>
          <p:nvSpPr>
            <p:cNvPr id="656" name="Google Shape;656;p39"/>
            <p:cNvSpPr/>
            <p:nvPr/>
          </p:nvSpPr>
          <p:spPr>
            <a:xfrm>
              <a:off x="7169195" y="1816886"/>
              <a:ext cx="5102930" cy="1566147"/>
            </a:xfrm>
            <a:prstGeom prst="roundRect">
              <a:avLst>
                <a:gd name="adj" fmla="val 697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7169195" y="4081101"/>
              <a:ext cx="5102930" cy="3858787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p39"/>
          <p:cNvSpPr txBox="1"/>
          <p:nvPr/>
        </p:nvSpPr>
        <p:spPr>
          <a:xfrm>
            <a:off x="731088" y="1092846"/>
            <a:ext cx="589831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Cadastrando uma nova reivindicação de domínio</a:t>
            </a:r>
            <a:endParaRPr dirty="0"/>
          </a:p>
        </p:txBody>
      </p:sp>
      <p:sp>
        <p:nvSpPr>
          <p:cNvPr id="659" name="Google Shape;659;p39"/>
          <p:cNvSpPr txBox="1"/>
          <p:nvPr/>
        </p:nvSpPr>
        <p:spPr>
          <a:xfrm>
            <a:off x="731088" y="1801326"/>
            <a:ext cx="22645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660" name="Google Shape;660;p39"/>
          <p:cNvSpPr txBox="1"/>
          <p:nvPr/>
        </p:nvSpPr>
        <p:spPr>
          <a:xfrm>
            <a:off x="731088" y="2509806"/>
            <a:ext cx="50400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Authority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Domain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Claims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Domain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Claim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Authority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Domain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Claim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preencha os campos do formulário. O slide a seguir apresenta cada um dos campos em mais detalhes.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pic>
        <p:nvPicPr>
          <p:cNvPr id="661" name="Google Shape;66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7860" y="2078325"/>
            <a:ext cx="4845600" cy="1110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9991" y="4255031"/>
            <a:ext cx="4881338" cy="351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>
            <a:hlinkClick r:id="rId5" action="ppaction://hlinksldjump"/>
            <a:extLst>
              <a:ext uri="{FF2B5EF4-FFF2-40B4-BE49-F238E27FC236}">
                <a16:creationId xmlns:a16="http://schemas.microsoft.com/office/drawing/2014/main" id="{797D659E-51B6-7649-3D27-4208FDB491C4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hlinkClick r:id="rId5" action="ppaction://hlinksldjump"/>
            <a:extLst>
              <a:ext uri="{FF2B5EF4-FFF2-40B4-BE49-F238E27FC236}">
                <a16:creationId xmlns:a16="http://schemas.microsoft.com/office/drawing/2014/main" id="{9518557F-3C52-E250-D3BE-6135882EB16D}"/>
              </a:ext>
            </a:extLst>
          </p:cNvPr>
          <p:cNvSpPr/>
          <p:nvPr/>
        </p:nvSpPr>
        <p:spPr>
          <a:xfrm>
            <a:off x="12218194" y="15240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graphicFrame>
        <p:nvGraphicFramePr>
          <p:cNvPr id="668" name="Google Shape;668;p40"/>
          <p:cNvGraphicFramePr/>
          <p:nvPr>
            <p:extLst>
              <p:ext uri="{D42A27DB-BD31-4B8C-83A1-F6EECF244321}">
                <p14:modId xmlns:p14="http://schemas.microsoft.com/office/powerpoint/2010/main" val="3981782415"/>
              </p:ext>
            </p:extLst>
          </p:nvPr>
        </p:nvGraphicFramePr>
        <p:xfrm>
          <a:off x="707272" y="1423603"/>
          <a:ext cx="11588675" cy="313949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Authority Name*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Informe o nome da autoridade.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Banco Central do Brasil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Authorisation Domain 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Informe o nome de domínio de autorização.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 Finance Brasil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Authority ID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Exibe o identificador de autoridade única. Esta informação será gerada automaticamente.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5360d5bf-5024-47cd-bd18-daab08df38ba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Registration ID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Informe o ID de registro de reivindicação de domínio exclusivo. Não é necessário preencher esta informação.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&lt;CNPJ-OBB&gt;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69" name="Google Shape;669;p40"/>
          <p:cNvSpPr txBox="1"/>
          <p:nvPr/>
        </p:nvSpPr>
        <p:spPr>
          <a:xfrm>
            <a:off x="707273" y="286077"/>
            <a:ext cx="579433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670" name="Google Shape;670;p40"/>
          <p:cNvSpPr txBox="1"/>
          <p:nvPr/>
        </p:nvSpPr>
        <p:spPr>
          <a:xfrm>
            <a:off x="707266" y="4675387"/>
            <a:ext cx="202831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*Campo obrigatório</a:t>
            </a:r>
            <a:endParaRPr dirty="0"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A3002D35-0F00-E911-04AD-557792BCF5B8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676" name="Google Shape;676;p41"/>
          <p:cNvSpPr txBox="1"/>
          <p:nvPr/>
        </p:nvSpPr>
        <p:spPr>
          <a:xfrm>
            <a:off x="887577" y="3652744"/>
            <a:ext cx="793305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07..</a:t>
            </a:r>
            <a:endParaRPr dirty="0"/>
          </a:p>
        </p:txBody>
      </p:sp>
      <p:sp>
        <p:nvSpPr>
          <p:cNvPr id="677" name="Google Shape;677;p41"/>
          <p:cNvSpPr txBox="1"/>
          <p:nvPr/>
        </p:nvSpPr>
        <p:spPr>
          <a:xfrm>
            <a:off x="855827" y="4371855"/>
            <a:ext cx="1120996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Cadastrando reivindicações de autoridade</a:t>
            </a:r>
            <a:endParaRPr/>
          </a:p>
        </p:txBody>
      </p:sp>
      <p:sp>
        <p:nvSpPr>
          <p:cNvPr id="678" name="Google Shape;678;p41"/>
          <p:cNvSpPr txBox="1"/>
          <p:nvPr/>
        </p:nvSpPr>
        <p:spPr>
          <a:xfrm>
            <a:off x="6289697" y="6457463"/>
            <a:ext cx="602295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 seção explica as etapas para cadastrar reivindicações de autoridade e como adicionar usuários com suas respectivas funções que serão desempenhadas pela organização dentro do Open Finance.</a:t>
            </a:r>
            <a:b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DCB2E330-CBAC-917F-EBD4-8DC921DAFC6F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graphicFrame>
        <p:nvGraphicFramePr>
          <p:cNvPr id="684" name="Google Shape;684;p42"/>
          <p:cNvGraphicFramePr/>
          <p:nvPr>
            <p:extLst>
              <p:ext uri="{D42A27DB-BD31-4B8C-83A1-F6EECF244321}">
                <p14:modId xmlns:p14="http://schemas.microsoft.com/office/powerpoint/2010/main" val="1100461346"/>
              </p:ext>
            </p:extLst>
          </p:nvPr>
        </p:nvGraphicFramePr>
        <p:xfrm>
          <a:off x="707271" y="1343392"/>
          <a:ext cx="11588400" cy="414278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327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3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1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Nome da modalidade no diretório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DADOS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Instituição transmissora e/ou receptora de dados é a instituição que sendo: 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Transmissora de dados: instituição participante que compartilha os dados com a instituição receptora;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Receptora de dados: instituição participante que apresenta solicitação de compartilhamento à instituição transmissora para recepção dos dados.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CONTA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Instituição detentora de conta é a instituição participante que mantém conta de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depósitos à vista ou de poupança ou conta de pagamento pré-paga de cliente.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PAGTO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Instituição prestadora de serviço de iniciação de transação de pagamento é uma instituição participante que presta serviço de iniciação de transação de pagamento.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CCORR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Instituição que tenha firmado, na condição de contratante, contrato de correspondente no País, cujo objeto contemple a atividade de atendimento prevista no art. 8º., inciso V, da Resolução nº 3.954, de 24 de fevereiro de 2011, por meio eletrônico.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85" name="Google Shape;685;p42"/>
          <p:cNvSpPr txBox="1"/>
          <p:nvPr/>
        </p:nvSpPr>
        <p:spPr>
          <a:xfrm>
            <a:off x="707273" y="286077"/>
            <a:ext cx="66886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das modalidades</a:t>
            </a:r>
            <a:endParaRPr dirty="0"/>
          </a:p>
        </p:txBody>
      </p:sp>
      <p:sp>
        <p:nvSpPr>
          <p:cNvPr id="686" name="Google Shape;686;p42"/>
          <p:cNvSpPr txBox="1"/>
          <p:nvPr/>
        </p:nvSpPr>
        <p:spPr>
          <a:xfrm>
            <a:off x="707271" y="5647070"/>
            <a:ext cx="11358521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As modalidades assumidas pelos participantes no âmbito do Open Finance são </a:t>
            </a:r>
            <a:r>
              <a:rPr lang="pt-BR" sz="1800" b="0" i="0" u="sng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auto declaratórias</a:t>
            </a: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podem ser exercidas simultaneamente. Contudo, tais modalidades deverão estar em conformidade com o modelo de negócio do participante e estarão sujeitas à verificação pela fiscalização do Banco Central do Brasil, especialmente com relação ao cumprimento do princípio da reciprocidade no compartilhamento de dados no Open Finance Brasil.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7766B860-4D02-3B79-1781-AA0BEC2340D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grpSp>
        <p:nvGrpSpPr>
          <p:cNvPr id="692" name="Google Shape;692;p43"/>
          <p:cNvGrpSpPr/>
          <p:nvPr/>
        </p:nvGrpSpPr>
        <p:grpSpPr>
          <a:xfrm>
            <a:off x="7169195" y="1974809"/>
            <a:ext cx="5102930" cy="5807156"/>
            <a:chOff x="7169195" y="1816886"/>
            <a:chExt cx="5102930" cy="5807156"/>
          </a:xfrm>
        </p:grpSpPr>
        <p:sp>
          <p:nvSpPr>
            <p:cNvPr id="693" name="Google Shape;693;p43"/>
            <p:cNvSpPr/>
            <p:nvPr/>
          </p:nvSpPr>
          <p:spPr>
            <a:xfrm>
              <a:off x="7169195" y="1816886"/>
              <a:ext cx="5102930" cy="1576892"/>
            </a:xfrm>
            <a:prstGeom prst="roundRect">
              <a:avLst>
                <a:gd name="adj" fmla="val 697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7169195" y="4081102"/>
              <a:ext cx="5102930" cy="3542940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5" name="Google Shape;695;p43"/>
          <p:cNvSpPr txBox="1"/>
          <p:nvPr/>
        </p:nvSpPr>
        <p:spPr>
          <a:xfrm>
            <a:off x="731088" y="1092846"/>
            <a:ext cx="53460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Cadastrando uma nova reivindicação de função</a:t>
            </a:r>
            <a:endParaRPr dirty="0"/>
          </a:p>
        </p:txBody>
      </p:sp>
      <p:sp>
        <p:nvSpPr>
          <p:cNvPr id="696" name="Google Shape;696;p43"/>
          <p:cNvSpPr txBox="1"/>
          <p:nvPr/>
        </p:nvSpPr>
        <p:spPr>
          <a:xfrm>
            <a:off x="707273" y="1524327"/>
            <a:ext cx="223763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697" name="Google Shape;697;p43"/>
          <p:cNvSpPr txBox="1"/>
          <p:nvPr/>
        </p:nvSpPr>
        <p:spPr>
          <a:xfrm>
            <a:off x="731088" y="2509806"/>
            <a:ext cx="5040000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realizar 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reivindicações de domínio de autoridade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Authority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Domain Role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Claims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Role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Claim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Authority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Domain Role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Claim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preencha os campos do formulário. O slide a seguir apresenta cada um dos campos em mais detalhes.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pic>
        <p:nvPicPr>
          <p:cNvPr id="698" name="Google Shape;698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6112" y="2103115"/>
            <a:ext cx="4853510" cy="126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86112" y="4308750"/>
            <a:ext cx="4853510" cy="340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>
            <a:hlinkClick r:id="rId6" action="ppaction://hlinksldjump"/>
            <a:extLst>
              <a:ext uri="{FF2B5EF4-FFF2-40B4-BE49-F238E27FC236}">
                <a16:creationId xmlns:a16="http://schemas.microsoft.com/office/drawing/2014/main" id="{0B130AAB-FEC4-D765-28D9-D834F6D733D8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/>
          <p:nvPr/>
        </p:nvSpPr>
        <p:spPr>
          <a:xfrm>
            <a:off x="1471653" y="3997001"/>
            <a:ext cx="5273039" cy="176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CONTEÚDO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GUIA</a:t>
            </a:r>
            <a:endParaRPr sz="7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p5"/>
          <p:cNvGrpSpPr/>
          <p:nvPr/>
        </p:nvGrpSpPr>
        <p:grpSpPr>
          <a:xfrm>
            <a:off x="5958460" y="5787121"/>
            <a:ext cx="6120000" cy="3035405"/>
            <a:chOff x="6052589" y="6401758"/>
            <a:chExt cx="6120000" cy="3035405"/>
          </a:xfrm>
        </p:grpSpPr>
        <p:sp>
          <p:nvSpPr>
            <p:cNvPr id="130" name="Google Shape;130;p5"/>
            <p:cNvSpPr txBox="1"/>
            <p:nvPr/>
          </p:nvSpPr>
          <p:spPr>
            <a:xfrm>
              <a:off x="6052589" y="8226088"/>
              <a:ext cx="6120000" cy="1211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292"/>
                </a:buClr>
                <a:buSzPts val="4000"/>
                <a:buFont typeface="Arial"/>
                <a:buNone/>
              </a:pPr>
              <a:r>
                <a:rPr lang="pt-BR" sz="4000" b="1" i="0" u="none" strike="noStrike" cap="none" dirty="0">
                  <a:solidFill>
                    <a:srgbClr val="FFE292"/>
                  </a:solidFill>
                  <a:latin typeface="Arial"/>
                  <a:ea typeface="Arial"/>
                  <a:cs typeface="Arial"/>
                  <a:sym typeface="Arial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15.</a:t>
              </a:r>
              <a:endParaRPr dirty="0">
                <a:solidFill>
                  <a:srgbClr val="FFE292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Obtendo um Software </a:t>
              </a:r>
              <a:r>
                <a:rPr lang="pt-BR" sz="24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Statements</a:t>
              </a:r>
              <a:r>
                <a:rPr lang="pt-BR" sz="2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sz="2400" b="1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Assertion</a:t>
              </a:r>
              <a:endParaRPr dirty="0"/>
            </a:p>
            <a:p>
              <a:pPr marL="540000" marR="0" lvl="0" indent="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ETAPA 1: Exibindo detalhes de uma organização</a:t>
              </a:r>
              <a:endParaRPr dirty="0"/>
            </a:p>
          </p:txBody>
        </p:sp>
        <p:sp>
          <p:nvSpPr>
            <p:cNvPr id="131" name="Google Shape;131;p5"/>
            <p:cNvSpPr txBox="1"/>
            <p:nvPr/>
          </p:nvSpPr>
          <p:spPr>
            <a:xfrm>
              <a:off x="6052589" y="6401758"/>
              <a:ext cx="6120000" cy="1211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E292"/>
                </a:buClr>
                <a:buSzPts val="4000"/>
                <a:buFont typeface="Arial"/>
                <a:buNone/>
              </a:pPr>
              <a:r>
                <a:rPr lang="pt-BR" sz="4000" b="1" i="0" u="none" strike="noStrike" cap="none" dirty="0">
                  <a:solidFill>
                    <a:srgbClr val="FFE292"/>
                  </a:solidFill>
                  <a:latin typeface="Arial"/>
                  <a:ea typeface="Arial"/>
                  <a:cs typeface="Arial"/>
                  <a:sym typeface="Arial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14.</a:t>
              </a:r>
              <a:endParaRPr dirty="0">
                <a:solidFill>
                  <a:srgbClr val="FFE292"/>
                </a:solidFill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pt-BR" sz="2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Cadastrando administradores da organização</a:t>
              </a:r>
              <a:endParaRPr dirty="0"/>
            </a:p>
            <a:p>
              <a:pPr marL="540000" marR="0" lvl="0" indent="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ETAPA 1: Cadastrando um administrador da organização</a:t>
              </a:r>
              <a:endParaRPr dirty="0"/>
            </a:p>
          </p:txBody>
        </p:sp>
      </p:grpSp>
      <p:sp>
        <p:nvSpPr>
          <p:cNvPr id="8" name="Retângulo 7">
            <a:hlinkClick r:id="rId5" action="ppaction://hlinksldjump"/>
            <a:extLst>
              <a:ext uri="{FF2B5EF4-FFF2-40B4-BE49-F238E27FC236}">
                <a16:creationId xmlns:a16="http://schemas.microsoft.com/office/drawing/2014/main" id="{89BB8459-AEDB-A797-683F-B53BB69F50E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Google Shape;146;p7">
            <a:extLst>
              <a:ext uri="{FF2B5EF4-FFF2-40B4-BE49-F238E27FC236}">
                <a16:creationId xmlns:a16="http://schemas.microsoft.com/office/drawing/2014/main" id="{7B887168-8E4A-7DAA-ED1C-CB102DCBC9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6" name="Google Shape;119;p4">
            <a:extLst>
              <a:ext uri="{FF2B5EF4-FFF2-40B4-BE49-F238E27FC236}">
                <a16:creationId xmlns:a16="http://schemas.microsoft.com/office/drawing/2014/main" id="{DFF16E5A-A488-5A28-6EAD-C6056B9EC893}"/>
              </a:ext>
            </a:extLst>
          </p:cNvPr>
          <p:cNvSpPr txBox="1"/>
          <p:nvPr/>
        </p:nvSpPr>
        <p:spPr>
          <a:xfrm>
            <a:off x="5958460" y="3043422"/>
            <a:ext cx="6120000" cy="185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13.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Carregando certificados emitidos por autoridade de certificação em Produção 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Carregando certificado de transporte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2: Carregando certificado de assinatura</a:t>
            </a:r>
            <a:endParaRPr dirty="0"/>
          </a:p>
        </p:txBody>
      </p:sp>
      <p:sp>
        <p:nvSpPr>
          <p:cNvPr id="7" name="Google Shape;120;p4">
            <a:extLst>
              <a:ext uri="{FF2B5EF4-FFF2-40B4-BE49-F238E27FC236}">
                <a16:creationId xmlns:a16="http://schemas.microsoft.com/office/drawing/2014/main" id="{56658921-18FE-AF73-15F4-173D87AC60AB}"/>
              </a:ext>
            </a:extLst>
          </p:cNvPr>
          <p:cNvSpPr txBox="1"/>
          <p:nvPr/>
        </p:nvSpPr>
        <p:spPr>
          <a:xfrm>
            <a:off x="5958460" y="981975"/>
            <a:ext cx="6120000" cy="176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Criando certificados de transporte e assinatura em </a:t>
            </a:r>
            <a:r>
              <a:rPr lang="pt-BR" sz="2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Sandbox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Criando um novo certificado de transporte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2: Criando um novo certificado de assinatura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graphicFrame>
        <p:nvGraphicFramePr>
          <p:cNvPr id="705" name="Google Shape;705;p44"/>
          <p:cNvGraphicFramePr/>
          <p:nvPr>
            <p:extLst>
              <p:ext uri="{D42A27DB-BD31-4B8C-83A1-F6EECF244321}">
                <p14:modId xmlns:p14="http://schemas.microsoft.com/office/powerpoint/2010/main" val="1338637019"/>
              </p:ext>
            </p:extLst>
          </p:nvPr>
        </p:nvGraphicFramePr>
        <p:xfrm>
          <a:off x="707272" y="1375477"/>
          <a:ext cx="11588675" cy="469398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Authority Name*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Selecione o nome da autoridade.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Banco Central do Brasil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Authorisation Domain 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Selecione o nome de domínio de autorização.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 Finance Brasil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Role*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Selecione a modalidade (função) sendo um dos valores: CONTA, DADOS, CCORR ou PAGTO, para obter mais detalhes verifique em </a:t>
                      </a:r>
                      <a:r>
                        <a:rPr lang="pt-BR" sz="1600" b="0" i="0" u="sng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Detalhamento das modalidades</a:t>
                      </a: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DADOS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Unique Technical Identifier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Selecione o identificador técnico único.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Registration ID*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número de registro único [ISPB-OBB-FUNÇÃO]. Substitua o [ISPB] pelos primeiros 8 dígitos do seu CNPJ e o [FUNÇÃO] pela sigla da função que você está inserindo.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12345678-OBB-DADOS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06" name="Google Shape;706;p44"/>
          <p:cNvSpPr txBox="1"/>
          <p:nvPr/>
        </p:nvSpPr>
        <p:spPr>
          <a:xfrm>
            <a:off x="707273" y="286077"/>
            <a:ext cx="59490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707" name="Google Shape;707;p44"/>
          <p:cNvSpPr txBox="1"/>
          <p:nvPr/>
        </p:nvSpPr>
        <p:spPr>
          <a:xfrm>
            <a:off x="707266" y="6069457"/>
            <a:ext cx="202831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*Campo obrigatório</a:t>
            </a:r>
            <a:endParaRPr dirty="0"/>
          </a:p>
        </p:txBody>
      </p:sp>
      <p:sp>
        <p:nvSpPr>
          <p:cNvPr id="6" name="Retângulo 5">
            <a:hlinkClick r:id="rId4" action="ppaction://hlinksldjump"/>
            <a:extLst>
              <a:ext uri="{FF2B5EF4-FFF2-40B4-BE49-F238E27FC236}">
                <a16:creationId xmlns:a16="http://schemas.microsoft.com/office/drawing/2014/main" id="{F78538D4-0464-4D34-59FB-E581A5A41AA9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713" name="Google Shape;713;p45"/>
          <p:cNvSpPr txBox="1"/>
          <p:nvPr/>
        </p:nvSpPr>
        <p:spPr>
          <a:xfrm>
            <a:off x="707273" y="1042738"/>
            <a:ext cx="58766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Cadastrando um usuário de domínio de autorização</a:t>
            </a:r>
            <a:endParaRPr dirty="0"/>
          </a:p>
        </p:txBody>
      </p:sp>
      <p:sp>
        <p:nvSpPr>
          <p:cNvPr id="714" name="Google Shape;714;p45"/>
          <p:cNvSpPr txBox="1"/>
          <p:nvPr/>
        </p:nvSpPr>
        <p:spPr>
          <a:xfrm>
            <a:off x="707273" y="1634870"/>
            <a:ext cx="22107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715" name="Google Shape;715;p45"/>
          <p:cNvSpPr txBox="1"/>
          <p:nvPr/>
        </p:nvSpPr>
        <p:spPr>
          <a:xfrm>
            <a:off x="753978" y="2317302"/>
            <a:ext cx="5225656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realizar a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uma nova reivindicação de domínio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Authority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Domain Role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Claims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será carregado um submenu  na parte superior esquerda , clique no link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 Domain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Authorisation Domain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Authorisation Domain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preencha os campos do formulário. O slide a seguir apresenta cada um dos campos em mais detalhes.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716" name="Google Shape;716;p45"/>
          <p:cNvSpPr/>
          <p:nvPr/>
        </p:nvSpPr>
        <p:spPr>
          <a:xfrm>
            <a:off x="7169195" y="1042738"/>
            <a:ext cx="5102930" cy="2294212"/>
          </a:xfrm>
          <a:prstGeom prst="roundRect">
            <a:avLst>
              <a:gd name="adj" fmla="val 6977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45"/>
          <p:cNvSpPr/>
          <p:nvPr/>
        </p:nvSpPr>
        <p:spPr>
          <a:xfrm>
            <a:off x="7169195" y="4062413"/>
            <a:ext cx="5102930" cy="3896163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8" name="Google Shape;71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20522" y="1374481"/>
            <a:ext cx="22002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09047" y="4217561"/>
            <a:ext cx="4756747" cy="35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tângulo 9">
            <a:hlinkClick r:id="rId6" action="ppaction://hlinksldjump"/>
            <a:extLst>
              <a:ext uri="{FF2B5EF4-FFF2-40B4-BE49-F238E27FC236}">
                <a16:creationId xmlns:a16="http://schemas.microsoft.com/office/drawing/2014/main" id="{B5FBD24F-9811-AB46-D0E3-6540405D2B6F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graphicFrame>
        <p:nvGraphicFramePr>
          <p:cNvPr id="725" name="Google Shape;725;p46"/>
          <p:cNvGraphicFramePr/>
          <p:nvPr>
            <p:extLst>
              <p:ext uri="{D42A27DB-BD31-4B8C-83A1-F6EECF244321}">
                <p14:modId xmlns:p14="http://schemas.microsoft.com/office/powerpoint/2010/main" val="2165712534"/>
              </p:ext>
            </p:extLst>
          </p:nvPr>
        </p:nvGraphicFramePr>
        <p:xfrm>
          <a:off x="707272" y="1455688"/>
          <a:ext cx="11588675" cy="445014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Domain Name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É apresentado o domínio de autorização para o qual esta a reivindicação de domínio está mapeada.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 Finance Brasil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Authorisation Domain Role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É apresentada a função mapeada para o domínio de autorização.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DADOS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System*</a:t>
                      </a:r>
                      <a:endParaRPr sz="1600" b="0" i="0" u="none" strike="noStrike" cap="none" baseline="30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Selecione o sistema de contato sendo um dos valores a seguir: </a:t>
                      </a: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Directory, Service Desk, Dispute Resolution, Portal </a:t>
                      </a: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ou</a:t>
                      </a: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Centralized Platform</a:t>
                      </a: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Para obter mais detalhes verifique em </a:t>
                      </a:r>
                      <a:r>
                        <a:rPr lang="pt-BR" sz="1600" b="0" i="0" u="sng" strike="noStrike" cap="none">
                          <a:solidFill>
                            <a:srgbClr val="4F5CD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Sistemas e Funções de um usuário/contato</a:t>
                      </a: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Directory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Contact Role*</a:t>
                      </a:r>
                      <a:endParaRPr sz="1600" b="0" i="0" u="none" strike="noStrike" cap="none" baseline="30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Selecione o papel assumido pelo contato. Para obter mais detalhes verifique em </a:t>
                      </a:r>
                      <a:r>
                        <a:rPr lang="pt-BR" sz="1600" b="0" i="0" u="sng" strike="noStrike" cap="none">
                          <a:solidFill>
                            <a:srgbClr val="4F5CD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Sistemas e Funções de um usuário/contato</a:t>
                      </a: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PBC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Email*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informado o endereço de e-mail corporativo do contato. 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joao.silva@wizcredi.com.br</a:t>
                      </a:r>
                      <a:endParaRPr sz="16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26" name="Google Shape;726;p46"/>
          <p:cNvSpPr txBox="1"/>
          <p:nvPr/>
        </p:nvSpPr>
        <p:spPr>
          <a:xfrm>
            <a:off x="707273" y="286077"/>
            <a:ext cx="59221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727" name="Google Shape;727;p46"/>
          <p:cNvSpPr txBox="1"/>
          <p:nvPr/>
        </p:nvSpPr>
        <p:spPr>
          <a:xfrm>
            <a:off x="707266" y="5905828"/>
            <a:ext cx="202831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*Campo obrigatório</a:t>
            </a:r>
            <a:endParaRPr dirty="0"/>
          </a:p>
        </p:txBody>
      </p:sp>
      <p:sp>
        <p:nvSpPr>
          <p:cNvPr id="6" name="Retângulo 5">
            <a:hlinkClick r:id="rId5" action="ppaction://hlinksldjump"/>
            <a:extLst>
              <a:ext uri="{FF2B5EF4-FFF2-40B4-BE49-F238E27FC236}">
                <a16:creationId xmlns:a16="http://schemas.microsoft.com/office/drawing/2014/main" id="{4F741D63-F835-C09E-C8B7-AB6CD7C24E3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733" name="Google Shape;733;p47"/>
          <p:cNvSpPr txBox="1"/>
          <p:nvPr/>
        </p:nvSpPr>
        <p:spPr>
          <a:xfrm>
            <a:off x="569781" y="7293498"/>
            <a:ext cx="11726160" cy="216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Notas</a:t>
            </a:r>
            <a:endParaRPr/>
          </a:p>
          <a:p>
            <a:pPr marL="144000" marR="0" lvl="0" indent="-14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600"/>
              <a:buFont typeface="Arial"/>
              <a:buChar char="•"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Os perfis para os sistemas Directory, Service Desk e Dispute Resolution são obrigatórios.</a:t>
            </a:r>
            <a:endParaRPr/>
          </a:p>
          <a:p>
            <a:pPr marL="144000" marR="0" lvl="0" indent="-14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600"/>
              <a:buFont typeface="Arial"/>
              <a:buChar char="•"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Para obter mais detalhes dos poderes do usuário verifique a tabela </a:t>
            </a:r>
            <a:r>
              <a:rPr lang="pt-BR" sz="1600" b="0" i="0" u="sng" strike="noStrike" cap="none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Modelo de Segurança</a:t>
            </a: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144000" marR="0" lvl="0" indent="-14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600"/>
              <a:buFont typeface="Arial"/>
              <a:buChar char="•"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Podem existir quantos contatos primários e secundários a instituição achar necessário.</a:t>
            </a:r>
            <a:endParaRPr/>
          </a:p>
          <a:p>
            <a:pPr marL="144000" marR="0" lvl="0" indent="-14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600"/>
              <a:buFont typeface="Arial"/>
              <a:buChar char="•"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Contatos primários podem acessar o Diretório e adicionar contatos secundários. Já os Contatos secundários não conseguem acessar o Diretório e consequentemente, não conseguem adicionar novos usuários secundários.</a:t>
            </a:r>
            <a:endParaRPr/>
          </a:p>
          <a:p>
            <a:pPr marL="144000" marR="0" lvl="0" indent="-14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600"/>
              <a:buFont typeface="Arial"/>
              <a:buChar char="•"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 implementação dos poderes de acesso de contatos primários e secundários dependem e podem variar de plataforma.</a:t>
            </a:r>
            <a:endParaRPr/>
          </a:p>
        </p:txBody>
      </p:sp>
      <p:grpSp>
        <p:nvGrpSpPr>
          <p:cNvPr id="734" name="Google Shape;734;p47"/>
          <p:cNvGrpSpPr/>
          <p:nvPr/>
        </p:nvGrpSpPr>
        <p:grpSpPr>
          <a:xfrm>
            <a:off x="707271" y="2563322"/>
            <a:ext cx="11588669" cy="4640692"/>
            <a:chOff x="707272" y="2563322"/>
            <a:chExt cx="11588669" cy="4640692"/>
          </a:xfrm>
        </p:grpSpPr>
        <p:sp>
          <p:nvSpPr>
            <p:cNvPr id="735" name="Google Shape;735;p47"/>
            <p:cNvSpPr/>
            <p:nvPr/>
          </p:nvSpPr>
          <p:spPr>
            <a:xfrm>
              <a:off x="1394659" y="6409640"/>
              <a:ext cx="2293505" cy="794373"/>
            </a:xfrm>
            <a:prstGeom prst="roundRect">
              <a:avLst>
                <a:gd name="adj" fmla="val 8565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Centralized Platform</a:t>
              </a:r>
              <a:endParaRPr/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3866128" y="6406590"/>
              <a:ext cx="68050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PCPC</a:t>
              </a: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3866128" y="6694590"/>
              <a:ext cx="680508" cy="509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SCPC</a:t>
              </a:r>
              <a:endParaRPr dirty="0"/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4724600" y="6406590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Primary Centralized Platform Contact</a:t>
              </a:r>
              <a:endParaRPr/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4724600" y="6694590"/>
              <a:ext cx="3696688" cy="509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Secondary</a:t>
              </a:r>
              <a:r>
                <a:rPr lang="pt-BR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pt-BR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Centralized</a:t>
              </a:r>
              <a:r>
                <a:rPr lang="pt-BR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Platform Contact</a:t>
              </a:r>
              <a:endParaRPr dirty="0"/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8599253" y="6406590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de Plataforma Centralizada Primário</a:t>
              </a: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8599253" y="6694590"/>
              <a:ext cx="3696688" cy="509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de Plataforma Centralizada Secundário</a:t>
              </a:r>
              <a:endParaRPr dirty="0"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1394659" y="5667820"/>
              <a:ext cx="2293505" cy="509423"/>
            </a:xfrm>
            <a:prstGeom prst="roundRect">
              <a:avLst>
                <a:gd name="adj" fmla="val 8565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Portal</a:t>
              </a:r>
              <a:endParaRPr/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3866128" y="5664770"/>
              <a:ext cx="68050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PPC</a:t>
              </a:r>
              <a:endParaRPr/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3866128" y="5952770"/>
              <a:ext cx="68050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SPC</a:t>
              </a:r>
              <a:endParaRPr/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4724600" y="5664770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Primary Portal Contact</a:t>
              </a: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4724600" y="5952770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Secondary Portal Contact</a:t>
              </a:r>
              <a:endParaRPr/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8599253" y="5664770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de Portal Primário</a:t>
              </a:r>
              <a:endParaRPr/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8599253" y="5952770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6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de Portal Secundário</a:t>
              </a:r>
              <a:endParaRPr/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1394659" y="4925998"/>
              <a:ext cx="2293505" cy="509423"/>
            </a:xfrm>
            <a:prstGeom prst="roundRect">
              <a:avLst>
                <a:gd name="adj" fmla="val 8565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Dispute Resolution</a:t>
              </a: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3866128" y="4922948"/>
              <a:ext cx="68050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PDC</a:t>
              </a:r>
              <a:endParaRPr/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3866128" y="5210948"/>
              <a:ext cx="68050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SDC</a:t>
              </a:r>
              <a:endParaRPr/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4724600" y="4922948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Primary Dispute Contact</a:t>
              </a:r>
              <a:endParaRPr/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4724600" y="5210948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Secondary Dispute Contact</a:t>
              </a:r>
              <a:endParaRPr/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8599253" y="4922948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de Disputa Primário</a:t>
              </a:r>
              <a:endParaRPr/>
            </a:p>
          </p:txBody>
        </p:sp>
        <p:sp>
          <p:nvSpPr>
            <p:cNvPr id="755" name="Google Shape;755;p47"/>
            <p:cNvSpPr/>
            <p:nvPr/>
          </p:nvSpPr>
          <p:spPr>
            <a:xfrm>
              <a:off x="8599253" y="5210948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6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de Disputa Secundário</a:t>
              </a:r>
              <a:endParaRPr/>
            </a:p>
          </p:txBody>
        </p:sp>
        <p:sp>
          <p:nvSpPr>
            <p:cNvPr id="756" name="Google Shape;756;p47"/>
            <p:cNvSpPr/>
            <p:nvPr/>
          </p:nvSpPr>
          <p:spPr>
            <a:xfrm>
              <a:off x="1394659" y="4184176"/>
              <a:ext cx="2293505" cy="509423"/>
            </a:xfrm>
            <a:prstGeom prst="roundRect">
              <a:avLst>
                <a:gd name="adj" fmla="val 8565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Service Desk</a:t>
              </a:r>
              <a:endParaRPr/>
            </a:p>
          </p:txBody>
        </p:sp>
        <p:sp>
          <p:nvSpPr>
            <p:cNvPr id="757" name="Google Shape;757;p47"/>
            <p:cNvSpPr/>
            <p:nvPr/>
          </p:nvSpPr>
          <p:spPr>
            <a:xfrm>
              <a:off x="3866128" y="4181126"/>
              <a:ext cx="68050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PSDC</a:t>
              </a:r>
              <a:endParaRPr/>
            </a:p>
          </p:txBody>
        </p:sp>
        <p:sp>
          <p:nvSpPr>
            <p:cNvPr id="758" name="Google Shape;758;p47"/>
            <p:cNvSpPr/>
            <p:nvPr/>
          </p:nvSpPr>
          <p:spPr>
            <a:xfrm>
              <a:off x="3866128" y="4469126"/>
              <a:ext cx="68050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SSDC</a:t>
              </a:r>
              <a:endParaRPr/>
            </a:p>
          </p:txBody>
        </p:sp>
        <p:sp>
          <p:nvSpPr>
            <p:cNvPr id="759" name="Google Shape;759;p47"/>
            <p:cNvSpPr/>
            <p:nvPr/>
          </p:nvSpPr>
          <p:spPr>
            <a:xfrm>
              <a:off x="4724600" y="4181126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Primary Service Desk Contact</a:t>
              </a:r>
              <a:endParaRPr/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4724600" y="4469126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Secondary Service Desk Contact</a:t>
              </a:r>
              <a:endParaRPr/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8599253" y="4181126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de Service Desk Primário</a:t>
              </a:r>
              <a:endParaRPr/>
            </a:p>
          </p:txBody>
        </p:sp>
        <p:sp>
          <p:nvSpPr>
            <p:cNvPr id="762" name="Google Shape;762;p47"/>
            <p:cNvSpPr/>
            <p:nvPr/>
          </p:nvSpPr>
          <p:spPr>
            <a:xfrm>
              <a:off x="8599253" y="4469126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6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de Service Desk Secundário</a:t>
              </a:r>
              <a:endParaRPr dirty="0"/>
            </a:p>
          </p:txBody>
        </p:sp>
        <p:sp>
          <p:nvSpPr>
            <p:cNvPr id="763" name="Google Shape;763;p47"/>
            <p:cNvSpPr/>
            <p:nvPr/>
          </p:nvSpPr>
          <p:spPr>
            <a:xfrm>
              <a:off x="1394659" y="2841600"/>
              <a:ext cx="2293505" cy="1084777"/>
            </a:xfrm>
            <a:prstGeom prst="roundRect">
              <a:avLst>
                <a:gd name="adj" fmla="val 395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Directory</a:t>
              </a: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3866128" y="2838550"/>
              <a:ext cx="680508" cy="221423"/>
            </a:xfrm>
            <a:prstGeom prst="roundRect">
              <a:avLst>
                <a:gd name="adj" fmla="val 1666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PTC</a:t>
              </a: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3866128" y="3126550"/>
              <a:ext cx="680508" cy="221423"/>
            </a:xfrm>
            <a:prstGeom prst="roundRect">
              <a:avLst>
                <a:gd name="adj" fmla="val 1666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PBC</a:t>
              </a:r>
              <a:endParaRPr/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3866128" y="3416954"/>
              <a:ext cx="680508" cy="221423"/>
            </a:xfrm>
            <a:prstGeom prst="roundRect">
              <a:avLst>
                <a:gd name="adj" fmla="val 1666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STC</a:t>
              </a:r>
              <a:endParaRPr/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3866128" y="3704954"/>
              <a:ext cx="680508" cy="221423"/>
            </a:xfrm>
            <a:prstGeom prst="roundRect">
              <a:avLst>
                <a:gd name="adj" fmla="val 1666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SBC</a:t>
              </a: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4724600" y="2838550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Primary Technical Contact</a:t>
              </a: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4724600" y="3126550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Primary Business Contact</a:t>
              </a: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8599253" y="2838550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Técnico Primário</a:t>
              </a:r>
              <a:endParaRPr dirty="0"/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8599253" y="3126550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6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de Negócio Primário</a:t>
              </a:r>
              <a:endParaRPr dirty="0"/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4724600" y="3416954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Secondary Technical Contact</a:t>
              </a: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4724600" y="3704954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Secondary</a:t>
              </a:r>
              <a:r>
                <a:rPr lang="pt-BR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Business Contact</a:t>
              </a:r>
              <a:endParaRPr dirty="0"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8599253" y="3416954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Técnico Primário</a:t>
              </a:r>
              <a:endParaRPr dirty="0"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8599253" y="3704954"/>
              <a:ext cx="3696688" cy="221423"/>
            </a:xfrm>
            <a:prstGeom prst="roundRect">
              <a:avLst>
                <a:gd name="adj" fmla="val 16667"/>
              </a:avLst>
            </a:prstGeom>
            <a:solidFill>
              <a:srgbClr val="E1E1E1"/>
            </a:solidFill>
            <a:ln>
              <a:noFill/>
            </a:ln>
          </p:spPr>
          <p:txBody>
            <a:bodyPr spcFirstLastPara="1" wrap="square" lIns="144000" tIns="0" rIns="0" bIns="0" anchor="ctr" anchorCtr="0">
              <a:noAutofit/>
            </a:bodyPr>
            <a:lstStyle/>
            <a:p>
              <a:pPr marL="0" marR="0" lvl="6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Contato de Negócio Secundário</a:t>
              </a: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 rot="16200000">
              <a:off x="-549462" y="5437856"/>
              <a:ext cx="3022893" cy="509423"/>
            </a:xfrm>
            <a:prstGeom prst="roundRect">
              <a:avLst>
                <a:gd name="adj" fmla="val 8565"/>
              </a:avLst>
            </a:prstGeom>
            <a:solidFill>
              <a:srgbClr val="FFE29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Plataforma</a:t>
              </a: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 rot="-5400000">
              <a:off x="416020" y="3129802"/>
              <a:ext cx="1091928" cy="509423"/>
            </a:xfrm>
            <a:prstGeom prst="roundRect">
              <a:avLst>
                <a:gd name="adj" fmla="val 856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Operação</a:t>
              </a: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 rot="5400000">
              <a:off x="2463687" y="1494293"/>
              <a:ext cx="155448" cy="2293505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12700" cap="flat" cmpd="sng">
              <a:solidFill>
                <a:srgbClr val="3B3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7"/>
            <p:cNvSpPr/>
            <p:nvPr/>
          </p:nvSpPr>
          <p:spPr>
            <a:xfrm rot="5400000">
              <a:off x="6065984" y="363466"/>
              <a:ext cx="155448" cy="4555159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12700" cap="flat" cmpd="sng">
              <a:solidFill>
                <a:srgbClr val="3B3B3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0" name="Google Shape;780;p47"/>
          <p:cNvSpPr txBox="1"/>
          <p:nvPr/>
        </p:nvSpPr>
        <p:spPr>
          <a:xfrm>
            <a:off x="2048038" y="2255834"/>
            <a:ext cx="986745" cy="246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  <a:endParaRPr sz="2000" b="0" i="0" u="none" strike="noStrike" cap="none" baseline="30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47"/>
          <p:cNvSpPr txBox="1"/>
          <p:nvPr/>
        </p:nvSpPr>
        <p:spPr>
          <a:xfrm>
            <a:off x="5429414" y="2255834"/>
            <a:ext cx="1536161" cy="20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r>
              <a:rPr lang="pt-BR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Role</a:t>
            </a:r>
            <a:endParaRPr sz="2000" b="0" i="0" u="none" strike="noStrike" cap="none" baseline="30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47"/>
          <p:cNvSpPr txBox="1"/>
          <p:nvPr/>
        </p:nvSpPr>
        <p:spPr>
          <a:xfrm>
            <a:off x="569781" y="923343"/>
            <a:ext cx="720261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SISTEMAS E FUNÇÕES DE UM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USUÁRIO/CONTATO</a:t>
            </a:r>
            <a:endParaRPr/>
          </a:p>
        </p:txBody>
      </p:sp>
      <p:sp>
        <p:nvSpPr>
          <p:cNvPr id="53" name="Retângulo 52">
            <a:hlinkClick r:id="rId4" action="ppaction://hlinksldjump"/>
            <a:extLst>
              <a:ext uri="{FF2B5EF4-FFF2-40B4-BE49-F238E27FC236}">
                <a16:creationId xmlns:a16="http://schemas.microsoft.com/office/drawing/2014/main" id="{0BCD574B-A873-0FAE-BEC8-5D9FF249E7D8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8"/>
          <p:cNvSpPr txBox="1"/>
          <p:nvPr/>
        </p:nvSpPr>
        <p:spPr>
          <a:xfrm>
            <a:off x="887577" y="3652744"/>
            <a:ext cx="766411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08..</a:t>
            </a:r>
            <a:endParaRPr dirty="0"/>
          </a:p>
        </p:txBody>
      </p:sp>
      <p:sp>
        <p:nvSpPr>
          <p:cNvPr id="788" name="Google Shape;788;p4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789" name="Google Shape;789;p48"/>
          <p:cNvSpPr txBox="1"/>
          <p:nvPr/>
        </p:nvSpPr>
        <p:spPr>
          <a:xfrm>
            <a:off x="855827" y="4371855"/>
            <a:ext cx="112099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Cadastrando um Authorisation Server</a:t>
            </a:r>
            <a:endParaRPr dirty="0"/>
          </a:p>
        </p:txBody>
      </p:sp>
      <p:sp>
        <p:nvSpPr>
          <p:cNvPr id="790" name="Google Shape;790;p48"/>
          <p:cNvSpPr txBox="1"/>
          <p:nvPr/>
        </p:nvSpPr>
        <p:spPr>
          <a:xfrm>
            <a:off x="6289697" y="5702721"/>
            <a:ext cx="602295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Durante a jornada de consentimento do usuário, os receptores exibirão a marca e o servidor de autorização que está sendo solicitado o acesso aos dados do usuário. Esta seção descreve as etapas necessárias para cadastrar as marcas e os servidores de autorização da organização.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9DD6A3E4-6AED-2A6C-F4E9-A8E952FF9BE3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38816cda43_0_2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sp>
        <p:nvSpPr>
          <p:cNvPr id="796" name="Google Shape;796;g138816cda43_0_21"/>
          <p:cNvSpPr txBox="1"/>
          <p:nvPr/>
        </p:nvSpPr>
        <p:spPr>
          <a:xfrm>
            <a:off x="731087" y="1235982"/>
            <a:ext cx="5437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Criando um novo servidor de autorização</a:t>
            </a:r>
            <a:endParaRPr dirty="0"/>
          </a:p>
        </p:txBody>
      </p:sp>
      <p:sp>
        <p:nvSpPr>
          <p:cNvPr id="797" name="Google Shape;797;g138816cda43_0_21"/>
          <p:cNvSpPr txBox="1"/>
          <p:nvPr/>
        </p:nvSpPr>
        <p:spPr>
          <a:xfrm>
            <a:off x="707272" y="1524327"/>
            <a:ext cx="215695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798" name="Google Shape;798;g138816cda43_0_21"/>
          <p:cNvSpPr txBox="1"/>
          <p:nvPr/>
        </p:nvSpPr>
        <p:spPr>
          <a:xfrm>
            <a:off x="707263" y="2838018"/>
            <a:ext cx="54618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 Servers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No canto superior esquerdo será carregado um submenu, para cadastrar um novo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Server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Authorisation Server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 localizado no lado direito da tela.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Authorisation Server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preencha os campos do formulário. O slide a seguir apresenta cada um dos campos em mais detalhes.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9" name="Google Shape;799;g138816cda43_0_21"/>
          <p:cNvSpPr/>
          <p:nvPr/>
        </p:nvSpPr>
        <p:spPr>
          <a:xfrm>
            <a:off x="7169195" y="2659989"/>
            <a:ext cx="5103000" cy="4436700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0" name="Google Shape;800;g138816cda43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61" y="2838033"/>
            <a:ext cx="4944270" cy="39914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tângulo 7">
            <a:hlinkClick r:id="rId4" action="ppaction://hlinksldjump"/>
            <a:extLst>
              <a:ext uri="{FF2B5EF4-FFF2-40B4-BE49-F238E27FC236}">
                <a16:creationId xmlns:a16="http://schemas.microsoft.com/office/drawing/2014/main" id="{7142D6B0-435A-8CF4-BE16-102EA31D4806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38816cda43_0_1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sp>
        <p:nvSpPr>
          <p:cNvPr id="806" name="Google Shape;806;g138816cda43_0_12"/>
          <p:cNvSpPr txBox="1"/>
          <p:nvPr/>
        </p:nvSpPr>
        <p:spPr>
          <a:xfrm>
            <a:off x="731087" y="1235982"/>
            <a:ext cx="54617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Criando um novo servidor de autorização</a:t>
            </a:r>
            <a:endParaRPr dirty="0"/>
          </a:p>
        </p:txBody>
      </p:sp>
      <p:sp>
        <p:nvSpPr>
          <p:cNvPr id="807" name="Google Shape;807;g138816cda43_0_12"/>
          <p:cNvSpPr txBox="1"/>
          <p:nvPr/>
        </p:nvSpPr>
        <p:spPr>
          <a:xfrm>
            <a:off x="707272" y="1524327"/>
            <a:ext cx="21838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808" name="Google Shape;808;g138816cda43_0_12"/>
          <p:cNvSpPr txBox="1"/>
          <p:nvPr/>
        </p:nvSpPr>
        <p:spPr>
          <a:xfrm>
            <a:off x="731100" y="2838021"/>
            <a:ext cx="5461800" cy="52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Atenção 1:</a:t>
            </a:r>
            <a:r>
              <a:rPr lang="pt-BR" sz="1800" b="1" i="0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Tendo em vista a ausência de análise de impacto para o ecossistema da retirada de um Authorisation Server, recomenda-se que os AS responsáveis por consentimentos não sejam retirados do diretório até a expiração/revogação dos consentimentos pelos quais é responsável.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Atenção 2:</a:t>
            </a:r>
            <a:r>
              <a:rPr lang="pt-BR" sz="1800" b="1" i="0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Caso a instituição queira utilizar alguma chave forte, recomendamos utilizar o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AuthorisationServerID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Os campos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Friendly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Server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são especialmente susceptíveis a atualizações pelas organizações e não devem ser utilizados para esse fim</a:t>
            </a:r>
            <a:endParaRPr sz="1800" b="1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72727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u="sng" dirty="0">
                <a:solidFill>
                  <a:srgbClr val="727272"/>
                </a:solidFill>
              </a:rPr>
              <a:t>Atenção 3:</a:t>
            </a:r>
            <a:r>
              <a:rPr lang="pt-BR" sz="1800" b="1" dirty="0">
                <a:solidFill>
                  <a:srgbClr val="727272"/>
                </a:solidFill>
              </a:rPr>
              <a:t> Não é necessária atualização de Authorisation Server no Diretório caso a instituição seja iniciador de transação de pagamentos puro.</a:t>
            </a:r>
            <a:endParaRPr sz="1800" b="1" dirty="0">
              <a:solidFill>
                <a:srgbClr val="727272"/>
              </a:solidFill>
            </a:endParaRPr>
          </a:p>
        </p:txBody>
      </p:sp>
      <p:sp>
        <p:nvSpPr>
          <p:cNvPr id="809" name="Google Shape;809;g138816cda43_0_12"/>
          <p:cNvSpPr/>
          <p:nvPr/>
        </p:nvSpPr>
        <p:spPr>
          <a:xfrm>
            <a:off x="7169195" y="2659989"/>
            <a:ext cx="5103000" cy="4436700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0" name="Google Shape;810;g138816cda43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9861" y="2838033"/>
            <a:ext cx="4944270" cy="399146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tângulo 7">
            <a:hlinkClick r:id="rId4" action="ppaction://hlinksldjump"/>
            <a:extLst>
              <a:ext uri="{FF2B5EF4-FFF2-40B4-BE49-F238E27FC236}">
                <a16:creationId xmlns:a16="http://schemas.microsoft.com/office/drawing/2014/main" id="{D35F14E5-B279-90FE-DEFE-033A1F0EB2D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5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graphicFrame>
        <p:nvGraphicFramePr>
          <p:cNvPr id="816" name="Google Shape;816;p50"/>
          <p:cNvGraphicFramePr/>
          <p:nvPr>
            <p:extLst>
              <p:ext uri="{D42A27DB-BD31-4B8C-83A1-F6EECF244321}">
                <p14:modId xmlns:p14="http://schemas.microsoft.com/office/powerpoint/2010/main" val="522663571"/>
              </p:ext>
            </p:extLst>
          </p:nvPr>
        </p:nvGraphicFramePr>
        <p:xfrm>
          <a:off x="707272" y="1295270"/>
          <a:ext cx="11588675" cy="451108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 Friendly Server Name*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definido o valor da marca que será exibido no receptor. Apresentar seu nome por inteiro, sem abreviações, de forma a ser reconhecido pelo cliente e aderente a interfaces menores.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Limite de caracteres: 40 (padrão do campo)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Para mais informações sobre marca, consulte o Guia de Experiência de Usuário</a:t>
                      </a:r>
                      <a:r>
                        <a:rPr lang="pt-BR" sz="12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Wizcredi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OpenID Discovery Document URI*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URI para a localização do documento de descoberta OpenID.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https://www.wizcredi.com.br/.well-known/openid-configuration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Payload Signing Certificate URI*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URI para a localização do certificado de assinatura.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https://www.wizcredi.com.br/jwks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17" name="Google Shape;817;p50"/>
          <p:cNvSpPr txBox="1"/>
          <p:nvPr/>
        </p:nvSpPr>
        <p:spPr>
          <a:xfrm>
            <a:off x="707273" y="286077"/>
            <a:ext cx="67558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818" name="Google Shape;818;p50"/>
          <p:cNvSpPr txBox="1"/>
          <p:nvPr/>
        </p:nvSpPr>
        <p:spPr>
          <a:xfrm>
            <a:off x="707266" y="5188138"/>
            <a:ext cx="10681164" cy="175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*Campo obrigatório</a:t>
            </a:r>
            <a:endParaRPr dirty="0"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E225F3B4-DB05-48FF-A1B5-B46083483F6A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graphicFrame>
        <p:nvGraphicFramePr>
          <p:cNvPr id="824" name="Google Shape;824;p51"/>
          <p:cNvGraphicFramePr/>
          <p:nvPr>
            <p:extLst>
              <p:ext uri="{D42A27DB-BD31-4B8C-83A1-F6EECF244321}">
                <p14:modId xmlns:p14="http://schemas.microsoft.com/office/powerpoint/2010/main" val="3500780445"/>
              </p:ext>
            </p:extLst>
          </p:nvPr>
        </p:nvGraphicFramePr>
        <p:xfrm>
          <a:off x="707272" y="878175"/>
          <a:ext cx="11588675" cy="697998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</a:t>
                      </a: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5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Friendly</a:t>
                      </a: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Logo URI*</a:t>
                      </a:r>
                      <a:endParaRPr sz="1500"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definida a URI para o logotipo da marca. Para obter mais detalhes sobre formato, dimensão e peso máximo do arquivo consulte o Guia de Experiencia Fase 2.</a:t>
                      </a:r>
                      <a:endParaRPr sz="15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https://www.wizcredi.com.br/logo.svg</a:t>
                      </a:r>
                      <a:endParaRPr sz="150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Developer Portal URI</a:t>
                      </a:r>
                      <a:endParaRPr sz="150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URI do portal do desenvolvedor.</a:t>
                      </a:r>
                      <a:endParaRPr sz="15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https://developers.wizcredi.com.br</a:t>
                      </a:r>
                      <a:endParaRPr sz="150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Terms Of Service URI</a:t>
                      </a:r>
                      <a:endParaRPr sz="150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URI de localização do documento de termos e serviços da organização.</a:t>
                      </a:r>
                      <a:endParaRPr sz="15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https://www.wizcredi.com.br/tos.html</a:t>
                      </a:r>
                      <a:endParaRPr sz="150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Notification Webhook Endpoint</a:t>
                      </a:r>
                      <a:endParaRPr sz="150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Endpoint</a:t>
                      </a: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do </a:t>
                      </a:r>
                      <a:r>
                        <a:rPr lang="pt-BR" sz="15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Webhook</a:t>
                      </a: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de notificação. A seção </a:t>
                      </a:r>
                      <a:r>
                        <a:rPr lang="pt-BR" sz="1500" b="0" i="0" u="sng" strike="noStrike" cap="none" dirty="0">
                          <a:solidFill>
                            <a:srgbClr val="4F5CD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Configurando eventos de notificação no Diretório</a:t>
                      </a: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descreve esta configuração em mais detalhes. </a:t>
                      </a:r>
                      <a:endParaRPr sz="15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https://webhook.site/9d84a827-c200-4170-b0f8-f830170037bb</a:t>
                      </a:r>
                      <a:endParaRPr sz="150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endParaRPr sz="1500"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Esse é um texto de marcação onde deverá ser descrita a marca, trazendo informações adicionais para que o cidadão não tenha dúvidas sobre a escolha feita.</a:t>
                      </a:r>
                      <a:endParaRPr sz="15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5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Limite de caracteres: 256 (padrão do campo)</a:t>
                      </a:r>
                      <a:endParaRPr sz="15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Não deve ser permitido que a descrição traga links</a:t>
                      </a:r>
                      <a:endParaRPr sz="15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que deve conter:</a:t>
                      </a:r>
                      <a:endParaRPr sz="1500" dirty="0"/>
                    </a:p>
                    <a:p>
                      <a:pPr marL="171450" marR="0" lvl="3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Esse é um texto de marcação onde deverá ser descrita a marca, trazendo informações adicionais para que o cidadão não tenha dúvidas sobre a escolha feita.</a:t>
                      </a:r>
                      <a:endParaRPr sz="1500" dirty="0"/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AutoNum type="arabicPeriod"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Orientações sobre o que pode conter:</a:t>
                      </a:r>
                      <a:endParaRPr sz="1500" dirty="0"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Texto institucional de apresentação</a:t>
                      </a:r>
                      <a:endParaRPr sz="1500" dirty="0"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Desde quanto atua</a:t>
                      </a:r>
                      <a:endParaRPr sz="1500" dirty="0"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Diferenciais de atuação</a:t>
                      </a:r>
                      <a:endParaRPr sz="1500" dirty="0"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5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Canais de atendimento</a:t>
                      </a:r>
                      <a:endParaRPr sz="15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“A </a:t>
                      </a:r>
                      <a:r>
                        <a:rPr lang="pt-BR" sz="15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insituição</a:t>
                      </a:r>
                      <a:r>
                        <a:rPr lang="pt-BR" sz="15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5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Wizcredi</a:t>
                      </a:r>
                      <a:r>
                        <a:rPr lang="pt-BR" sz="15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atua desde 2000 sendo um dos maiores bancos do Brasil, seja na web ou pelo App oferecemos serviços de pagamentos, ofertas de crédito e investimentos para Pessoas Físicas.”</a:t>
                      </a:r>
                      <a:endParaRPr sz="1500"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25" name="Google Shape;825;p51"/>
          <p:cNvSpPr txBox="1"/>
          <p:nvPr/>
        </p:nvSpPr>
        <p:spPr>
          <a:xfrm>
            <a:off x="707273" y="286077"/>
            <a:ext cx="579433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826" name="Google Shape;826;p51"/>
          <p:cNvSpPr txBox="1"/>
          <p:nvPr/>
        </p:nvSpPr>
        <p:spPr>
          <a:xfrm>
            <a:off x="707266" y="7896255"/>
            <a:ext cx="202831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*Campo obrigatório</a:t>
            </a:r>
            <a:endParaRPr dirty="0"/>
          </a:p>
        </p:txBody>
      </p:sp>
      <p:sp>
        <p:nvSpPr>
          <p:cNvPr id="827" name="Google Shape;827;p51"/>
          <p:cNvSpPr txBox="1"/>
          <p:nvPr/>
        </p:nvSpPr>
        <p:spPr>
          <a:xfrm>
            <a:off x="707266" y="8424629"/>
            <a:ext cx="12232552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Nota</a:t>
            </a:r>
            <a:endParaRPr sz="1500" dirty="0"/>
          </a:p>
          <a:p>
            <a:pPr marL="144000" marR="0" lvl="0" indent="-14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600"/>
              <a:buFont typeface="Arial"/>
              <a:buChar char="•"/>
            </a:pPr>
            <a:r>
              <a:rPr lang="pt-BR" sz="15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campo </a:t>
            </a:r>
            <a:r>
              <a:rPr lang="pt-BR" sz="15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r>
              <a:rPr lang="pt-BR" sz="15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5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Friendly</a:t>
            </a:r>
            <a:r>
              <a:rPr lang="pt-BR" sz="15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Logo URI é o que a receptora deverá utilizar para apresentar a logomarca da transmissora. </a:t>
            </a:r>
            <a:endParaRPr sz="1500" dirty="0"/>
          </a:p>
        </p:txBody>
      </p:sp>
      <p:sp>
        <p:nvSpPr>
          <p:cNvPr id="7" name="Retângulo 6">
            <a:hlinkClick r:id="rId4" action="ppaction://hlinksldjump"/>
            <a:extLst>
              <a:ext uri="{FF2B5EF4-FFF2-40B4-BE49-F238E27FC236}">
                <a16:creationId xmlns:a16="http://schemas.microsoft.com/office/drawing/2014/main" id="{C08D1ECC-1115-829A-D19A-AD035230BF42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2"/>
          <p:cNvSpPr txBox="1"/>
          <p:nvPr/>
        </p:nvSpPr>
        <p:spPr>
          <a:xfrm>
            <a:off x="707273" y="1524327"/>
            <a:ext cx="539769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 logotipo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 dirty="0">
              <a:solidFill>
                <a:srgbClr val="09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52"/>
          <p:cNvSpPr txBox="1"/>
          <p:nvPr/>
        </p:nvSpPr>
        <p:spPr>
          <a:xfrm>
            <a:off x="731088" y="2509806"/>
            <a:ext cx="50400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800" b="0" i="0" u="none" strike="noStrike" cap="none" dirty="0">
                <a:solidFill>
                  <a:srgbClr val="0A5F78"/>
                </a:solidFill>
                <a:latin typeface="Arial"/>
                <a:ea typeface="Arial"/>
                <a:cs typeface="Arial"/>
                <a:sym typeface="Arial"/>
              </a:rPr>
              <a:t>O logotipo das instituições participantes deverá ser  aplicado no Portal do Cidadão e também poderá  ser aplicado no redirecionamento entre instituições  durante a Jornada de Compartilhamento de Dados.</a:t>
            </a:r>
            <a:endParaRPr dirty="0"/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800" b="0" i="0" u="none" strike="noStrike" cap="none" dirty="0">
              <a:solidFill>
                <a:srgbClr val="0A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800" b="0" i="0" u="none" strike="noStrike" cap="none" dirty="0">
              <a:solidFill>
                <a:srgbClr val="0A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5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sp>
        <p:nvSpPr>
          <p:cNvPr id="835" name="Google Shape;835;p52"/>
          <p:cNvSpPr/>
          <p:nvPr/>
        </p:nvSpPr>
        <p:spPr>
          <a:xfrm>
            <a:off x="8279025" y="2509807"/>
            <a:ext cx="3786769" cy="4123240"/>
          </a:xfrm>
          <a:prstGeom prst="roundRect">
            <a:avLst>
              <a:gd name="adj" fmla="val 258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6" name="Google Shape;836;p52"/>
          <p:cNvGrpSpPr/>
          <p:nvPr/>
        </p:nvGrpSpPr>
        <p:grpSpPr>
          <a:xfrm>
            <a:off x="8490228" y="2655280"/>
            <a:ext cx="3364362" cy="3745631"/>
            <a:chOff x="8641041" y="3323844"/>
            <a:chExt cx="3900804" cy="4686300"/>
          </a:xfrm>
        </p:grpSpPr>
        <p:pic>
          <p:nvPicPr>
            <p:cNvPr id="837" name="Google Shape;837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82907" y="3323844"/>
              <a:ext cx="3368233" cy="468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8" name="Google Shape;838;p52"/>
            <p:cNvSpPr/>
            <p:nvPr/>
          </p:nvSpPr>
          <p:spPr>
            <a:xfrm>
              <a:off x="8641041" y="3323844"/>
              <a:ext cx="3900804" cy="4686300"/>
            </a:xfrm>
            <a:custGeom>
              <a:avLst/>
              <a:gdLst/>
              <a:ahLst/>
              <a:cxnLst/>
              <a:rect l="l" t="t" r="r" b="b"/>
              <a:pathLst>
                <a:path w="3900804" h="4686300" extrusionOk="0">
                  <a:moveTo>
                    <a:pt x="0" y="4686300"/>
                  </a:moveTo>
                  <a:lnTo>
                    <a:pt x="3900208" y="4686300"/>
                  </a:lnTo>
                  <a:lnTo>
                    <a:pt x="3900208" y="0"/>
                  </a:lnTo>
                  <a:lnTo>
                    <a:pt x="0" y="0"/>
                  </a:lnTo>
                  <a:lnTo>
                    <a:pt x="0" y="4686300"/>
                  </a:lnTo>
                  <a:close/>
                </a:path>
              </a:pathLst>
            </a:custGeom>
            <a:noFill/>
            <a:ln w="12700" cap="flat" cmpd="sng">
              <a:solidFill>
                <a:srgbClr val="B6B6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9" name="Google Shape;839;p52"/>
          <p:cNvSpPr txBox="1"/>
          <p:nvPr/>
        </p:nvSpPr>
        <p:spPr>
          <a:xfrm>
            <a:off x="605645" y="4495355"/>
            <a:ext cx="4968000" cy="514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3C3C3C"/>
                </a:solidFill>
                <a:latin typeface="+mj-lt"/>
                <a:ea typeface="Arial"/>
                <a:cs typeface="Arial"/>
                <a:sym typeface="Arial"/>
              </a:rPr>
              <a:t>Por isso foram deliberadas práticas para uso e disponibilização:</a:t>
            </a:r>
            <a:endParaRPr sz="18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65100" marR="444500" lvl="0" indent="-165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3C3C3C"/>
                </a:solidFill>
                <a:latin typeface="+mj-lt"/>
                <a:ea typeface="Arial"/>
                <a:cs typeface="Arial"/>
                <a:sym typeface="Arial"/>
              </a:rPr>
              <a:t>Utilizar preferencialmente logotipo prioritário, que os clientes  reconheçam nos canais;</a:t>
            </a:r>
            <a:endParaRPr sz="18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3C3C3C"/>
                </a:solidFill>
                <a:latin typeface="+mj-lt"/>
                <a:ea typeface="Arial"/>
                <a:cs typeface="Arial"/>
                <a:sym typeface="Arial"/>
              </a:rPr>
              <a:t>Versão reduzida do logo, símbolo ou </a:t>
            </a:r>
            <a:r>
              <a:rPr lang="pt-BR" sz="1800" b="0" i="0" u="none" strike="noStrike" cap="none" dirty="0" err="1">
                <a:solidFill>
                  <a:srgbClr val="3C3C3C"/>
                </a:solidFill>
                <a:latin typeface="+mj-lt"/>
                <a:ea typeface="Arial"/>
                <a:cs typeface="Arial"/>
                <a:sym typeface="Arial"/>
              </a:rPr>
              <a:t>favicon</a:t>
            </a:r>
            <a:r>
              <a:rPr lang="pt-BR" sz="1800" b="0" i="0" u="none" strike="noStrike" cap="none" dirty="0">
                <a:solidFill>
                  <a:srgbClr val="3C3C3C"/>
                </a:solidFill>
                <a:latin typeface="+mj-lt"/>
                <a:ea typeface="Arial"/>
                <a:cs typeface="Arial"/>
                <a:sym typeface="Arial"/>
              </a:rPr>
              <a:t> de site;</a:t>
            </a:r>
            <a:endParaRPr sz="18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65100" marR="0" lvl="0" indent="-1651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3C3C3C"/>
                </a:solidFill>
                <a:latin typeface="+mj-lt"/>
                <a:ea typeface="Arial"/>
                <a:cs typeface="Arial"/>
                <a:sym typeface="Arial"/>
              </a:rPr>
              <a:t>Enviar arquivo SVG contendo a área de proteção do logo da  instituição para garantir a leitura e o espaçamento correto;</a:t>
            </a:r>
            <a:endParaRPr sz="1800" dirty="0">
              <a:latin typeface="+mj-lt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3C3C3C"/>
                </a:solidFill>
                <a:latin typeface="+mj-lt"/>
                <a:ea typeface="Arial"/>
                <a:cs typeface="Arial"/>
                <a:sym typeface="Arial"/>
              </a:rPr>
              <a:t>Formato de envio:</a:t>
            </a:r>
            <a:endParaRPr sz="18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905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A5F78"/>
              </a:buClr>
              <a:buSzPts val="1400"/>
              <a:buFont typeface="Arial"/>
              <a:buNone/>
            </a:pPr>
            <a:r>
              <a:rPr lang="pt-BR" sz="1800" b="1" i="0" u="none" strike="noStrike" cap="none" dirty="0">
                <a:solidFill>
                  <a:srgbClr val="0A5F78"/>
                </a:solidFill>
                <a:latin typeface="+mj-lt"/>
                <a:ea typeface="Arial"/>
                <a:cs typeface="Arial"/>
                <a:sym typeface="Arial"/>
              </a:rPr>
              <a:t>SVG</a:t>
            </a:r>
            <a:endParaRPr sz="1800" b="1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90500" marR="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Dimensão mínima: 512px x 512px </a:t>
            </a:r>
            <a:endParaRPr sz="1800" dirty="0">
              <a:latin typeface="+mj-lt"/>
            </a:endParaRPr>
          </a:p>
          <a:p>
            <a:pPr marL="190500" marR="0" lvl="0" indent="0" algn="l" rtl="0">
              <a:lnSpc>
                <a:spcPct val="1111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Sem sombra</a:t>
            </a:r>
            <a:endParaRPr sz="1800" dirty="0">
              <a:latin typeface="+mj-lt"/>
            </a:endParaRPr>
          </a:p>
          <a:p>
            <a:pPr marL="165100" marR="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3C3C3C"/>
                </a:solidFill>
                <a:latin typeface="+mj-lt"/>
                <a:ea typeface="Arial"/>
                <a:cs typeface="Arial"/>
                <a:sym typeface="Arial"/>
              </a:rPr>
              <a:t>Peso máximo do arquivo: 1 mega;</a:t>
            </a:r>
            <a:endParaRPr sz="18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65100" marR="0" lvl="0" indent="-88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2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840" name="Google Shape;840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98832" y="2855495"/>
            <a:ext cx="2905031" cy="344477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>
            <a:hlinkClick r:id="rId5" action="ppaction://hlinksldjump"/>
            <a:extLst>
              <a:ext uri="{FF2B5EF4-FFF2-40B4-BE49-F238E27FC236}">
                <a16:creationId xmlns:a16="http://schemas.microsoft.com/office/drawing/2014/main" id="{DE36E439-7CB9-3610-7CC0-5B4C9D021723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/>
        </p:nvSpPr>
        <p:spPr>
          <a:xfrm>
            <a:off x="1471653" y="3997001"/>
            <a:ext cx="5273039" cy="176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CONTEÚDO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GUIA</a:t>
            </a:r>
            <a:endParaRPr sz="7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5945794" y="7934466"/>
            <a:ext cx="6120000" cy="156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19.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Listando os servidores de autorização de uma organização via API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Listando os servidores de autorização</a:t>
            </a:r>
            <a:endParaRPr dirty="0"/>
          </a:p>
        </p:txBody>
      </p:sp>
      <p:sp>
        <p:nvSpPr>
          <p:cNvPr id="140" name="Google Shape;140;p6"/>
          <p:cNvSpPr txBox="1"/>
          <p:nvPr/>
        </p:nvSpPr>
        <p:spPr>
          <a:xfrm>
            <a:off x="5945794" y="6130344"/>
            <a:ext cx="6120000" cy="156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18.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Listando as organizações cadastradas no Diretório via API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Obtendo detalhes das organizações</a:t>
            </a:r>
            <a:endParaRPr dirty="0"/>
          </a:p>
        </p:txBody>
      </p:sp>
      <p:sp>
        <p:nvSpPr>
          <p:cNvPr id="7" name="Retângulo 6">
            <a:hlinkClick r:id="rId5" action="ppaction://hlinksldjump"/>
            <a:extLst>
              <a:ext uri="{FF2B5EF4-FFF2-40B4-BE49-F238E27FC236}">
                <a16:creationId xmlns:a16="http://schemas.microsoft.com/office/drawing/2014/main" id="{959E577D-4697-4049-2101-6248657EC05F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hlinkClick r:id="rId5" action="ppaction://hlinksldjump"/>
            <a:extLst>
              <a:ext uri="{FF2B5EF4-FFF2-40B4-BE49-F238E27FC236}">
                <a16:creationId xmlns:a16="http://schemas.microsoft.com/office/drawing/2014/main" id="{7CE9FF55-F0D9-4BB2-9928-007518072896}"/>
              </a:ext>
            </a:extLst>
          </p:cNvPr>
          <p:cNvSpPr/>
          <p:nvPr/>
        </p:nvSpPr>
        <p:spPr>
          <a:xfrm>
            <a:off x="12218194" y="15240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Google Shape;146;p7">
            <a:extLst>
              <a:ext uri="{FF2B5EF4-FFF2-40B4-BE49-F238E27FC236}">
                <a16:creationId xmlns:a16="http://schemas.microsoft.com/office/drawing/2014/main" id="{71ECCE82-5A0B-90EC-580E-FB47C1A0FA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3" name="Google Shape;132;p5">
            <a:extLst>
              <a:ext uri="{FF2B5EF4-FFF2-40B4-BE49-F238E27FC236}">
                <a16:creationId xmlns:a16="http://schemas.microsoft.com/office/drawing/2014/main" id="{CC014136-446E-1ADE-341D-DDA51B6E8EBC}"/>
              </a:ext>
            </a:extLst>
          </p:cNvPr>
          <p:cNvSpPr txBox="1"/>
          <p:nvPr/>
        </p:nvSpPr>
        <p:spPr>
          <a:xfrm>
            <a:off x="5945794" y="3351489"/>
            <a:ext cx="6120000" cy="2539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17.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Obtendo um token de acesso para as APIs do Diretório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Localizando o identificador do cliente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2: Localizando a URI de token no Diretório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3: Adicionando certificados SSL por domínio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4: Obtendo um token de acesso</a:t>
            </a:r>
            <a:endParaRPr dirty="0"/>
          </a:p>
        </p:txBody>
      </p:sp>
      <p:sp>
        <p:nvSpPr>
          <p:cNvPr id="4" name="Google Shape;129;p5">
            <a:extLst>
              <a:ext uri="{FF2B5EF4-FFF2-40B4-BE49-F238E27FC236}">
                <a16:creationId xmlns:a16="http://schemas.microsoft.com/office/drawing/2014/main" id="{98EBDEAE-D4B5-8A75-F624-C92ADFA233ED}"/>
              </a:ext>
            </a:extLst>
          </p:cNvPr>
          <p:cNvSpPr txBox="1"/>
          <p:nvPr/>
        </p:nvSpPr>
        <p:spPr>
          <a:xfrm>
            <a:off x="5945794" y="662417"/>
            <a:ext cx="6120000" cy="2539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16.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Configurando eventos de notificação no Diretório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Inscrever-se em um tópico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2: Solicitando uma subscrição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3: Confirmando uma subscrição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4: Analisando um evento de notificação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5: Cadastrando recebimento de release notes do Diretório</a:t>
            </a: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5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sp>
        <p:nvSpPr>
          <p:cNvPr id="846" name="Google Shape;846;p53"/>
          <p:cNvSpPr txBox="1"/>
          <p:nvPr/>
        </p:nvSpPr>
        <p:spPr>
          <a:xfrm>
            <a:off x="731088" y="1235982"/>
            <a:ext cx="558486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Cadastrando certificação de segurança no servidor</a:t>
            </a:r>
            <a:endParaRPr/>
          </a:p>
        </p:txBody>
      </p:sp>
      <p:sp>
        <p:nvSpPr>
          <p:cNvPr id="847" name="Google Shape;847;p53"/>
          <p:cNvSpPr txBox="1"/>
          <p:nvPr/>
        </p:nvSpPr>
        <p:spPr>
          <a:xfrm>
            <a:off x="731088" y="1734394"/>
            <a:ext cx="215695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848" name="Google Shape;848;p53"/>
          <p:cNvSpPr txBox="1"/>
          <p:nvPr/>
        </p:nvSpPr>
        <p:spPr>
          <a:xfrm>
            <a:off x="731088" y="2494479"/>
            <a:ext cx="5040000" cy="747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 Servers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 Depois selecione o servidor de autorização que deseja. Após selecionar, vá no submenu à esquerda em cima e clique em Server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Dentro dessa área, para cadastrar uma nova certificação, 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localizado no lado direito da tela.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preencha os campos do formulário. O slide a seguir apresenta cada um dos campos em mais detalhes.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As informações da certificação do Authorisation Server são referentes a certificação FAPI obtida através da </a:t>
            </a:r>
            <a:r>
              <a:rPr lang="pt-BR" sz="1800" b="0" i="0" u="sng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OpenID</a:t>
            </a: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Foundation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Dentro do site é possível encontrar uma tabela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Brazil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Open Finance (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Based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FAPI 1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Advanced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Final)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que contém as informações que devem ser refletidas no formulário para adição da certificação de segurança.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9" name="Google Shape;849;p53"/>
          <p:cNvGrpSpPr/>
          <p:nvPr/>
        </p:nvGrpSpPr>
        <p:grpSpPr>
          <a:xfrm>
            <a:off x="7724495" y="1035054"/>
            <a:ext cx="4109951" cy="2949504"/>
            <a:chOff x="7232126" y="1042205"/>
            <a:chExt cx="4109951" cy="2949504"/>
          </a:xfrm>
        </p:grpSpPr>
        <p:sp>
          <p:nvSpPr>
            <p:cNvPr id="850" name="Google Shape;850;p53"/>
            <p:cNvSpPr/>
            <p:nvPr/>
          </p:nvSpPr>
          <p:spPr>
            <a:xfrm>
              <a:off x="7232126" y="1042205"/>
              <a:ext cx="4109951" cy="2949504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1" name="Google Shape;851;p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54335" y="1235982"/>
              <a:ext cx="3653417" cy="2531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2" name="Google Shape;852;p53"/>
          <p:cNvGrpSpPr/>
          <p:nvPr/>
        </p:nvGrpSpPr>
        <p:grpSpPr>
          <a:xfrm>
            <a:off x="6959873" y="4694498"/>
            <a:ext cx="5627077" cy="3833446"/>
            <a:chOff x="7051431" y="4466492"/>
            <a:chExt cx="5627077" cy="3833446"/>
          </a:xfrm>
        </p:grpSpPr>
        <p:sp>
          <p:nvSpPr>
            <p:cNvPr id="853" name="Google Shape;853;p53"/>
            <p:cNvSpPr/>
            <p:nvPr/>
          </p:nvSpPr>
          <p:spPr>
            <a:xfrm>
              <a:off x="7051431" y="4466492"/>
              <a:ext cx="5627077" cy="3833446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4" name="Google Shape;854;p5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275349" y="4725797"/>
              <a:ext cx="5199077" cy="33879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Retângulo 11">
            <a:hlinkClick r:id="rId6" action="ppaction://hlinksldjump"/>
            <a:extLst>
              <a:ext uri="{FF2B5EF4-FFF2-40B4-BE49-F238E27FC236}">
                <a16:creationId xmlns:a16="http://schemas.microsoft.com/office/drawing/2014/main" id="{D5A921DA-075A-E416-E0F1-697026148EB3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graphicFrame>
        <p:nvGraphicFramePr>
          <p:cNvPr id="860" name="Google Shape;860;p54"/>
          <p:cNvGraphicFramePr/>
          <p:nvPr>
            <p:extLst>
              <p:ext uri="{D42A27DB-BD31-4B8C-83A1-F6EECF244321}">
                <p14:modId xmlns:p14="http://schemas.microsoft.com/office/powerpoint/2010/main" val="3542435655"/>
              </p:ext>
            </p:extLst>
          </p:nvPr>
        </p:nvGraphicFramePr>
        <p:xfrm>
          <a:off x="707272" y="1327351"/>
          <a:ext cx="11588675" cy="615702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1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Certification</a:t>
                      </a:r>
                      <a:r>
                        <a:rPr lang="pt-BR" sz="1600" b="0" i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600" b="0" i="1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pt-BR" sz="1600" b="0" i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tipo de certificação que foi efetuada com a OpenID Foundation – Deve ser adicionado ao menos uma certificação Redirect (FAPI) e uma DCR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Redirect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DCR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CIBA – certificação ainda não disponível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1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Certification</a:t>
                      </a:r>
                      <a:r>
                        <a:rPr lang="pt-BR" sz="1600" b="0" i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600" b="0" i="1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pt-BR" sz="1600" b="0" i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600" b="0" i="1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variant</a:t>
                      </a:r>
                      <a:r>
                        <a:rPr lang="pt-BR" sz="1600" b="0" i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 variantes dependem do tipo de certificação escolhida. Dentro da tabela da OpenID Foundation, cada coluna representam as possíveis variações nas certificações. Vale notar que JARM não é requisitado segundo a </a:t>
                      </a:r>
                      <a:r>
                        <a:rPr lang="pt-BR" sz="1600" b="0" i="0" u="sng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especificação de segurança </a:t>
                      </a: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logo não está presente como uma opção a ser adicionada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Para a certificação DCR a instiuiçao deve avaliar se certificou utilizadondo APIs de Dados do consumidor – </a:t>
                      </a: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Unsigned</a:t>
                      </a: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ou de Pagamentos - </a:t>
                      </a: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Signed</a:t>
                      </a:r>
                      <a:endParaRPr sz="1600" b="0" i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 escolheu Redirect: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FAPI Adv. OP w/ MTLS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FAPI Adv. OP w/ MTLS, PAR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FAPI Adv. OP w/ Private Key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FAPI Adv. OP w/ Private Key, PAR</a:t>
                      </a:r>
                      <a:endParaRPr/>
                    </a:p>
                    <a:p>
                      <a:pPr marL="285750" marR="0" lvl="0" indent="-1841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 escolheu DCR: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DCR Signed payload – JWT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DCR Unsigned payload - JSON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Profile version*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versão da certificação selecionado – Campo livre, apenas para controle da própria instituição 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Certification payload*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URI que aponta para o arquivo hospedado pela OpenID Foundation com o pacote de certificação. Formato zip.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https://openid.net/wordpress-content/uploads/2021/08/BR-OB_Adv._OP_MTLS-exemplo.zip</a:t>
                      </a: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Start date of certification*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data de certificação inicial – é a mesma data que consta na tabela da OpenID Foundation. Formato dd/mm/yyyy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09/05/2022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61" name="Google Shape;861;p54"/>
          <p:cNvSpPr txBox="1"/>
          <p:nvPr/>
        </p:nvSpPr>
        <p:spPr>
          <a:xfrm>
            <a:off x="707273" y="286077"/>
            <a:ext cx="579433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862" name="Google Shape;862;p54"/>
          <p:cNvSpPr txBox="1"/>
          <p:nvPr/>
        </p:nvSpPr>
        <p:spPr>
          <a:xfrm>
            <a:off x="707272" y="7706509"/>
            <a:ext cx="202831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*Campo obrigatório</a:t>
            </a:r>
            <a:endParaRPr dirty="0"/>
          </a:p>
        </p:txBody>
      </p:sp>
      <p:sp>
        <p:nvSpPr>
          <p:cNvPr id="6" name="Retângulo 5">
            <a:hlinkClick r:id="rId4" action="ppaction://hlinksldjump"/>
            <a:extLst>
              <a:ext uri="{FF2B5EF4-FFF2-40B4-BE49-F238E27FC236}">
                <a16:creationId xmlns:a16="http://schemas.microsoft.com/office/drawing/2014/main" id="{2F13EA2D-2767-87A9-C7C5-980A02C61097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5"/>
          <p:cNvSpPr txBox="1"/>
          <p:nvPr/>
        </p:nvSpPr>
        <p:spPr>
          <a:xfrm>
            <a:off x="887577" y="3652744"/>
            <a:ext cx="97447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09.</a:t>
            </a:r>
            <a:endParaRPr dirty="0"/>
          </a:p>
        </p:txBody>
      </p:sp>
      <p:sp>
        <p:nvSpPr>
          <p:cNvPr id="868" name="Google Shape;868;p5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sp>
        <p:nvSpPr>
          <p:cNvPr id="869" name="Google Shape;869;p55"/>
          <p:cNvSpPr txBox="1"/>
          <p:nvPr/>
        </p:nvSpPr>
        <p:spPr>
          <a:xfrm>
            <a:off x="855827" y="4371855"/>
            <a:ext cx="112099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Cadastrando recursos de uma API</a:t>
            </a:r>
            <a:endParaRPr/>
          </a:p>
        </p:txBody>
      </p:sp>
      <p:sp>
        <p:nvSpPr>
          <p:cNvPr id="870" name="Google Shape;870;p55"/>
          <p:cNvSpPr txBox="1"/>
          <p:nvPr/>
        </p:nvSpPr>
        <p:spPr>
          <a:xfrm>
            <a:off x="6289697" y="5702721"/>
            <a:ext cx="602295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 seção explica as etapas para cadastrar os </a:t>
            </a:r>
            <a:r>
              <a:rPr lang="pt-BR" sz="1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endpoints</a:t>
            </a: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recursos de uma API.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7724DDC8-1DD1-0539-AEE0-2EC1AF5FC2E2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sp>
        <p:nvSpPr>
          <p:cNvPr id="876" name="Google Shape;876;p56"/>
          <p:cNvSpPr txBox="1"/>
          <p:nvPr/>
        </p:nvSpPr>
        <p:spPr>
          <a:xfrm>
            <a:off x="569781" y="923343"/>
            <a:ext cx="1062544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CADASTRAMENTO DE RECURSOS FASE 1</a:t>
            </a:r>
            <a:endParaRPr/>
          </a:p>
        </p:txBody>
      </p:sp>
      <p:sp>
        <p:nvSpPr>
          <p:cNvPr id="877" name="Google Shape;877;p56"/>
          <p:cNvSpPr txBox="1"/>
          <p:nvPr/>
        </p:nvSpPr>
        <p:spPr>
          <a:xfrm>
            <a:off x="569781" y="2254596"/>
            <a:ext cx="1200939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Para cada uma das famílias de APIs devem ser adicionadas todos os endpoints disponíveis. Supondo que a instituição tenha disponibilizado dados em todos os endpoints da fase 1, a publicação deveria ser:</a:t>
            </a:r>
            <a:endParaRPr/>
          </a:p>
        </p:txBody>
      </p:sp>
      <p:pic>
        <p:nvPicPr>
          <p:cNvPr id="878" name="Google Shape;87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7636" y="2870149"/>
            <a:ext cx="11153686" cy="64113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tângulo 5">
            <a:hlinkClick r:id="rId4" action="ppaction://hlinksldjump"/>
            <a:extLst>
              <a:ext uri="{FF2B5EF4-FFF2-40B4-BE49-F238E27FC236}">
                <a16:creationId xmlns:a16="http://schemas.microsoft.com/office/drawing/2014/main" id="{4ED2CC2E-99B2-F8E1-E3C1-28E6C110049F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sp>
        <p:nvSpPr>
          <p:cNvPr id="884" name="Google Shape;884;p57"/>
          <p:cNvSpPr txBox="1"/>
          <p:nvPr/>
        </p:nvSpPr>
        <p:spPr>
          <a:xfrm>
            <a:off x="569781" y="923343"/>
            <a:ext cx="1062544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CADASTRAMENTO DE RECURSOS FASE 2</a:t>
            </a:r>
            <a:endParaRPr/>
          </a:p>
        </p:txBody>
      </p:sp>
      <p:sp>
        <p:nvSpPr>
          <p:cNvPr id="885" name="Google Shape;885;p57"/>
          <p:cNvSpPr txBox="1"/>
          <p:nvPr/>
        </p:nvSpPr>
        <p:spPr>
          <a:xfrm>
            <a:off x="770289" y="1800621"/>
            <a:ext cx="11722029" cy="360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Na Fase 2 o padrão de cadastramento continua como na Fase 1, segue alguns pontos de atenção:</a:t>
            </a:r>
            <a:endParaRPr sz="12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Para a API de consentimento é necessário apenas o cadastramento de uma entrada para o GET e o DELETE;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 API de </a:t>
            </a:r>
            <a:r>
              <a:rPr lang="pt-BR" sz="18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r>
              <a:rPr lang="pt-BR" sz="18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foi dividida em duas famílias para facilitar o consumo pelos receptores. </a:t>
            </a:r>
            <a:r>
              <a:rPr lang="pt-BR" sz="18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Customers</a:t>
            </a:r>
            <a:r>
              <a:rPr lang="pt-BR" sz="18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-business onde é cadastrado os </a:t>
            </a:r>
            <a:r>
              <a:rPr lang="pt-BR" sz="18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Endpoints</a:t>
            </a:r>
            <a:r>
              <a:rPr lang="pt-BR" sz="18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PJ e </a:t>
            </a:r>
            <a:r>
              <a:rPr lang="pt-BR" sz="18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customers-personal</a:t>
            </a:r>
            <a:r>
              <a:rPr lang="pt-BR" sz="18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onde será cadastrado os </a:t>
            </a:r>
            <a:r>
              <a:rPr lang="pt-BR" sz="18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endpoints</a:t>
            </a:r>
            <a:r>
              <a:rPr lang="pt-BR" sz="18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PF. Cabendo aqui o cadastramento conforme a disponibilização do produto pela instituição;</a:t>
            </a:r>
            <a:endParaRPr sz="1200"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cadastramento de recursos deve respeitar a tabela de etapas da implementação assistida, conforme IN BCB n° 136 de 29/7/2021</a:t>
            </a:r>
            <a:r>
              <a:rPr lang="pt-BR" sz="1800" dirty="0">
                <a:solidFill>
                  <a:srgbClr val="005F78"/>
                </a:solidFill>
              </a:rPr>
              <a:t>;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1800" dirty="0">
                <a:solidFill>
                  <a:srgbClr val="005F78"/>
                </a:solidFill>
              </a:rPr>
              <a:t>Para as APIs v2 da Fase 2 será necessário adicionar novos Family </a:t>
            </a:r>
            <a:r>
              <a:rPr lang="pt-BR" sz="1800" dirty="0" err="1">
                <a:solidFill>
                  <a:srgbClr val="005F78"/>
                </a:solidFill>
              </a:rPr>
              <a:t>tipes</a:t>
            </a:r>
            <a:r>
              <a:rPr lang="pt-BR" sz="1800" dirty="0">
                <a:solidFill>
                  <a:srgbClr val="005F78"/>
                </a:solidFill>
              </a:rPr>
              <a:t> informando a versão 2 e sua certificação.</a:t>
            </a:r>
            <a:endParaRPr sz="1200" dirty="0"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8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57"/>
          <p:cNvSpPr txBox="1"/>
          <p:nvPr/>
        </p:nvSpPr>
        <p:spPr>
          <a:xfrm>
            <a:off x="161725" y="8654365"/>
            <a:ext cx="126798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*Exemplo de preenchimento, levando em consideração que a instituição disponibilize tanto PF e PJ e o inicio da implementação assistida.</a:t>
            </a:r>
            <a:endParaRPr/>
          </a:p>
        </p:txBody>
      </p:sp>
      <p:pic>
        <p:nvPicPr>
          <p:cNvPr id="887" name="Google Shape;887;p57" descr="Interface gráfica do usuário, Texto, Aplicativ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991100"/>
            <a:ext cx="13003201" cy="34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tângulo 6">
            <a:hlinkClick r:id="rId4" action="ppaction://hlinksldjump"/>
            <a:extLst>
              <a:ext uri="{FF2B5EF4-FFF2-40B4-BE49-F238E27FC236}">
                <a16:creationId xmlns:a16="http://schemas.microsoft.com/office/drawing/2014/main" id="{654CB3D1-B8FC-7D8B-BD69-7E9203DDCEFB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5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sp>
        <p:nvSpPr>
          <p:cNvPr id="893" name="Google Shape;893;p58"/>
          <p:cNvSpPr txBox="1"/>
          <p:nvPr/>
        </p:nvSpPr>
        <p:spPr>
          <a:xfrm>
            <a:off x="569781" y="923343"/>
            <a:ext cx="1062544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CADASTRAMENTO DE RECURSOS FASE 3</a:t>
            </a:r>
            <a:endParaRPr/>
          </a:p>
        </p:txBody>
      </p:sp>
      <p:sp>
        <p:nvSpPr>
          <p:cNvPr id="894" name="Google Shape;894;p58"/>
          <p:cNvSpPr txBox="1"/>
          <p:nvPr/>
        </p:nvSpPr>
        <p:spPr>
          <a:xfrm>
            <a:off x="770289" y="1800621"/>
            <a:ext cx="12009397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Na Fase 3 o padrão de segue alguns pontos de atenção: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A API de payments foi dividida para facilitar o consumo pelos iniciadores.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Na família de payments-consents devem ser declarados os endpoints de consentimento.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Na família de payments-pix devem ser declarado sos endpoints da forma de pagamento PIX.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Demais formas de pagamentos devem ser cadastradas conforme as especificações avancem.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5" name="Google Shape;895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69" y="4230687"/>
            <a:ext cx="1286827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58"/>
          <p:cNvSpPr txBox="1"/>
          <p:nvPr/>
        </p:nvSpPr>
        <p:spPr>
          <a:xfrm>
            <a:off x="67469" y="5585717"/>
            <a:ext cx="12679773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*Exemplo de preenchimento</a:t>
            </a:r>
            <a:endParaRPr/>
          </a:p>
        </p:txBody>
      </p:sp>
      <p:sp>
        <p:nvSpPr>
          <p:cNvPr id="7" name="Retângulo 6">
            <a:hlinkClick r:id="rId4" action="ppaction://hlinksldjump"/>
            <a:extLst>
              <a:ext uri="{FF2B5EF4-FFF2-40B4-BE49-F238E27FC236}">
                <a16:creationId xmlns:a16="http://schemas.microsoft.com/office/drawing/2014/main" id="{CACDAF73-4356-6445-9E35-F4510D53C3B1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graphicFrame>
        <p:nvGraphicFramePr>
          <p:cNvPr id="902" name="Google Shape;902;p59"/>
          <p:cNvGraphicFramePr/>
          <p:nvPr>
            <p:extLst>
              <p:ext uri="{D42A27DB-BD31-4B8C-83A1-F6EECF244321}">
                <p14:modId xmlns:p14="http://schemas.microsoft.com/office/powerpoint/2010/main" val="3501359997"/>
              </p:ext>
            </p:extLst>
          </p:nvPr>
        </p:nvGraphicFramePr>
        <p:xfrm>
          <a:off x="707273" y="874059"/>
          <a:ext cx="11588650" cy="469905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71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7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Diretório (Family Type)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Recursos (resources)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discovery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discovery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https://api.banco.com.br/open-banking/discovery/v1/status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https://api.banco.com.br/open-banking/discovery/v1/outages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channels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channels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https://api.banco.com.br/open-banking/channels/v1/branches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https://api.banco.com.br/open-banking/channels/v1/electronic-channels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https://api.banco.com.br/open-banking/channels/v1/phone-channels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https://api.banco.com.br/open-banking/channels/v1/banking-agents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https://api.banco.com.br/open-banking/channels/v1/shared-automated-teller-machines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products-services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products-services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https://api.banco.com.br/open-banking/products-services/v1/personal-accounts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https://api.banco.com.br/open-banking/products-services/v1/business-accounts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https://api.banco.com.br/open-banking/products-services/v1/personal-loans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https://api.banco.com.br/open-banking/products-services/v1/business-loans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https://api.banco.com.br/open-banking/products-services/v1/personal-financings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https://api.banco.com.br/open-banking/products-services/v1/business-financings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https://api.banco.com.br/open-banking/products-services/v1/personal-invoice-financings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https://api.banco.com.br/open-banking/products-services/v1/business-invoice-financings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https://api.banco.com.br/open-banking/products-services/v1/personal-credit-cards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https://api.banco.com.br/open-banking/products-services/v1/business-credit-cards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https://api.banco.com.br/open-banking/products-services/v1/personal-unarranged-account-overdraft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https://api.banco.com.br/open-banking/products-services/v1/business-unarranged-account-overdraft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admin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admin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https://api.banco.com.br/open-banking/admin/v1/metrics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03" name="Google Shape;903;p59"/>
          <p:cNvSpPr txBox="1"/>
          <p:nvPr/>
        </p:nvSpPr>
        <p:spPr>
          <a:xfrm>
            <a:off x="707273" y="286077"/>
            <a:ext cx="68768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Tabela exemplo recursos fase 1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F43CBE1E-3F41-E91D-6A65-F11A6741897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graphicFrame>
        <p:nvGraphicFramePr>
          <p:cNvPr id="909" name="Google Shape;909;p60"/>
          <p:cNvGraphicFramePr/>
          <p:nvPr>
            <p:extLst>
              <p:ext uri="{D42A27DB-BD31-4B8C-83A1-F6EECF244321}">
                <p14:modId xmlns:p14="http://schemas.microsoft.com/office/powerpoint/2010/main" val="2722706106"/>
              </p:ext>
            </p:extLst>
          </p:nvPr>
        </p:nvGraphicFramePr>
        <p:xfrm>
          <a:off x="707273" y="874059"/>
          <a:ext cx="11588675" cy="552202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71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6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Diretório (Family Type)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Recursos (resources)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consents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consents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https://api.banco.com.br/open-banking/consents/v1/consents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consents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/v1/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consents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consentId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resources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resources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https://api.banco.com.br/open-banking/resources/v1/resources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customers-bussines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customers-personal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customers-personal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https://api.banco.com.br/open-banking/customers/v1/personal/identifications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https://api.banco.com.br/open-banking/customers/v1/personal/qualifications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https://api.banco.com.br/open-banking/customers/v1/personal/financial-relations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customers-bussines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https://api.banco.com.br/open-banking/customers/v1/business/identifications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https://api.banco.com.br/open-banking/customers/v1/business/qualifications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https://api.banco.com.br/open-banking/customers/v1/business/financial-relations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credit-cards-accounts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credit-cards-accounts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https://api.banco.com.br/open-banking/credit-cards-accounts/v1/accounts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credit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-cards-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/v1/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creditCardAccountId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https://api.banco.com.br/open-banking/credit-cards-accounts/v1/accounts/{creditCardAccountId}/limits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https://api.banco.com.br/open-banking/credit-cards-accounts/v1/accounts/{creditCardAccountId}/transactions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https://api.banco.com.br/open-banking/credit-cards-accounts/v1/accounts/{creditCardAccountId}/bills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https://api.banco.com.br/open-banking/credit-cards-accounts/v1/accounts/{creditCardAccountId}/bills/{billId}/transactions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https://api.banco.com.br/open-banking/accounts/v1/accounts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/v1/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https://api.banco.com.br/open-banking/accounts/v1/accounts/{accountId}/balances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https://api.banco.com.br/open-banking/accounts/v1/accounts/{accountId}/transactions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https://api.banco.com.br/open-banking/accounts/v1/accounts/{accountId}/overdraft-limits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10" name="Google Shape;910;p60"/>
          <p:cNvSpPr txBox="1"/>
          <p:nvPr/>
        </p:nvSpPr>
        <p:spPr>
          <a:xfrm>
            <a:off x="707273" y="286077"/>
            <a:ext cx="66482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Tabela exemplo recursos fase 2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B2A93227-7011-5B26-AB45-70C74185A08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graphicFrame>
        <p:nvGraphicFramePr>
          <p:cNvPr id="916" name="Google Shape;916;p61"/>
          <p:cNvGraphicFramePr/>
          <p:nvPr>
            <p:extLst>
              <p:ext uri="{D42A27DB-BD31-4B8C-83A1-F6EECF244321}">
                <p14:modId xmlns:p14="http://schemas.microsoft.com/office/powerpoint/2010/main" val="173951744"/>
              </p:ext>
            </p:extLst>
          </p:nvPr>
        </p:nvGraphicFramePr>
        <p:xfrm>
          <a:off x="707273" y="874059"/>
          <a:ext cx="11588650" cy="478541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71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2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Diretório (Family Type)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Recursos (resources)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loans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loans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https://api.banco.com.br/open-banking/loans/v1/contracts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loans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/v1/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https://api.banco.com.br/open-banking/loans/v1/contracts/{contractId}/warranties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https://api.banco.com.br/open-banking/loans/v1/contracts/{contractId}/payments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https://api.banco.com.br/open-banking/loans/v1/contracts/{contractId}/scheduled-instalments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financings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financings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https://api.banco.com.br/open-banking/financings/v1/contracts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financings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/v1/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https://api.banco.com.br/open-banking/financings/v1/contracts/{contractId}/warranties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https://api.banco.com.br/open-banking/financings/v1/contracts/{contractId}/payments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https://api.banco.com.br/open-banking/financings/v1/contracts/{contractId}/scheduled-instalment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unarranged-accounts-overdraft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unarranged-accounts-overdraft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https://api.banco.com.br/open-banking/unarranged-accounts-overdraft/v1/contracts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unarranged-accounts-overdraft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/v1/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https://api.banco.com.br/open-banking/unarranged-accounts-overdraft/v1/contracts/{contractId}/warranties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https://api.banco.com.br/open-banking/unarranged-accounts-overdraft/v1/contracts/{contractId}/payments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https://api.banco.com.br/open-banking/unarranged-accounts-overdraft/v1/contracts/{contractId}/scheduled-instalments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invoice-financings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invoice-financings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https://api.banco.com.br/open-banking/invoice-financings/v1/contracts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invoice-financings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/v1/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https://api.banco.com.br/open-banking/invoice-financings/v1/contracts/{contractId}/warranties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https://api.banco.com.br/open-banking/invoice-financings/v1/contracts/{contractId}/payments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https://api.banco.com.br/open-banking/invoice-financings/v1/contracts/{contractId}/scheduled-instalments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7" name="Google Shape;917;p61"/>
          <p:cNvSpPr txBox="1"/>
          <p:nvPr/>
        </p:nvSpPr>
        <p:spPr>
          <a:xfrm>
            <a:off x="707273" y="286077"/>
            <a:ext cx="66079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Tabela exemplo recursos fase 2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679284C5-C831-C8FA-7402-7B8D75F25A9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graphicFrame>
        <p:nvGraphicFramePr>
          <p:cNvPr id="909" name="Google Shape;909;p60"/>
          <p:cNvGraphicFramePr/>
          <p:nvPr>
            <p:extLst>
              <p:ext uri="{D42A27DB-BD31-4B8C-83A1-F6EECF244321}">
                <p14:modId xmlns:p14="http://schemas.microsoft.com/office/powerpoint/2010/main" val="1521271804"/>
              </p:ext>
            </p:extLst>
          </p:nvPr>
        </p:nvGraphicFramePr>
        <p:xfrm>
          <a:off x="707275" y="874059"/>
          <a:ext cx="11358521" cy="607066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6348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3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70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Diretório (Family Type)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Recursos (</a:t>
                      </a: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resources</a:t>
                      </a: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3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consents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consents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https://api.banco.com.br/open-banking/consents/v2/consents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open-banking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consents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/v2/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consents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consentId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resources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resources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https://api.banco.com.br/open-banking/resources/v2/resources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customers-bussines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customers-personal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customers-personal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https://api.banco.com.br/open-banking/customers/v2/personal/identifications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https://api.banco.com.br/open-banking/customers/v2/personal/qualifications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https://api.banco.com.br/open-banking/customers/v2/personal/financial-relations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customers-bussines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https://api.banco.com.br/open-banking/customers/v2/business/identifications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https://api.banco.com.br/open-banking/customers/v2/business/qualifications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https://api.banco.com.br/open-banking/customers/v2/business/financial-relations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credit-cards-accounts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credit-cards-accounts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https://api.banco.com.br/open-banking/credit-cards-accounts/v2/accounts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open-banking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credit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-cards-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/v2/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creditCardAccountId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https://api.banco.com.br/open-banking/credit-cards-accounts/v2/accounts/{creditCardAccountId}/limits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https://api.banco.com.br/open-banking/credit-cards-accounts/v2/accounts/{creditCardAccountId}/transactions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37C95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https://api.banco.com.br/open-banking/credit-cards-accounts/v2/accounts/{creditCardAccountId}/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cs typeface="Arial"/>
                          <a:sym typeface="Arial"/>
                        </a:rPr>
                        <a:t>transactions-current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https://api.banco.com.br/open-banking/credit-cards-accounts/v2/accounts/{creditCardAccountId}/bills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https://api.banco.com.br/open-banking/credit-cards-accounts/v2/accounts/{creditCardAccountId}/bills/{billId}/transactions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https://api.banco.com.br/open-banking/accounts/v2/accounts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open-banking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/v2/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https://api.banco.com.br/open-banking/accounts/v2/accounts/{accountId}/balances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https://api.banco.com.br/open-banking/accounts/v2/accounts/{accountId}/transactions</a:t>
                      </a:r>
                    </a:p>
                    <a:p>
                      <a:pPr algn="l"/>
                      <a:r>
                        <a:rPr kumimoji="0" lang="pt-BR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37C95"/>
                          </a:solidFill>
                          <a:effectLst/>
                          <a:uLnTx/>
                          <a:uFillTx/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https://api.banco.com.br/open-banking/accounts/v2/accounts/{</a:t>
                      </a:r>
                      <a:r>
                        <a:rPr lang="pt-BR" sz="1200" b="0" i="0" u="none" strike="noStrike" cap="none" noProof="0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accountId}/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cs typeface="Arial"/>
                          <a:sym typeface="Arial"/>
                        </a:rPr>
                        <a:t>transactions-current</a:t>
                      </a:r>
                      <a:endParaRPr lang="pt-BR"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https://api.banco.com.br/open-banking/accounts/v2/accounts/{accountId}/overdraft-limits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10" name="Google Shape;910;p60"/>
          <p:cNvSpPr txBox="1"/>
          <p:nvPr/>
        </p:nvSpPr>
        <p:spPr>
          <a:xfrm>
            <a:off x="707273" y="286077"/>
            <a:ext cx="85711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Tabela exemplo recursos fase 2 – v2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B2A93227-7011-5B26-AB45-70C74185A08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904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147" name="Google Shape;147;p7"/>
          <p:cNvSpPr txBox="1"/>
          <p:nvPr/>
        </p:nvSpPr>
        <p:spPr>
          <a:xfrm>
            <a:off x="1471653" y="3997001"/>
            <a:ext cx="5273039" cy="176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CONTEÚDO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 GUIA</a:t>
            </a:r>
            <a:endParaRPr sz="7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5958460" y="4135283"/>
            <a:ext cx="6120000" cy="187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22.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se inscrever nas atualizações de lançamento do Diretório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Cadastrando o recebimento de Release Notes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2: Acessando o Release Notes</a:t>
            </a:r>
            <a:endParaRPr dirty="0"/>
          </a:p>
        </p:txBody>
      </p:sp>
      <p:sp>
        <p:nvSpPr>
          <p:cNvPr id="149" name="Google Shape;149;p7"/>
          <p:cNvSpPr txBox="1"/>
          <p:nvPr/>
        </p:nvSpPr>
        <p:spPr>
          <a:xfrm>
            <a:off x="5958460" y="6226895"/>
            <a:ext cx="6120000" cy="910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23.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obter suporte ao Diretório</a:t>
            </a:r>
            <a:endParaRPr dirty="0"/>
          </a:p>
        </p:txBody>
      </p:sp>
      <p:sp>
        <p:nvSpPr>
          <p:cNvPr id="150" name="Google Shape;150;p7"/>
          <p:cNvSpPr txBox="1"/>
          <p:nvPr/>
        </p:nvSpPr>
        <p:spPr>
          <a:xfrm>
            <a:off x="5958460" y="7523998"/>
            <a:ext cx="6120000" cy="176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24.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Anexos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 de Segurança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Recomendações para receptores</a:t>
            </a:r>
            <a:endParaRPr dirty="0"/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Alterações da versão</a:t>
            </a:r>
            <a:endParaRPr dirty="0"/>
          </a:p>
        </p:txBody>
      </p:sp>
      <p:sp>
        <p:nvSpPr>
          <p:cNvPr id="7" name="Retângulo 6">
            <a:hlinkClick r:id="rId6" action="ppaction://hlinksldjump"/>
            <a:extLst>
              <a:ext uri="{FF2B5EF4-FFF2-40B4-BE49-F238E27FC236}">
                <a16:creationId xmlns:a16="http://schemas.microsoft.com/office/drawing/2014/main" id="{B5AB1BC5-591B-C050-AC2B-74DEDAA8508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hlinkClick r:id="rId6" action="ppaction://hlinksldjump"/>
            <a:extLst>
              <a:ext uri="{FF2B5EF4-FFF2-40B4-BE49-F238E27FC236}">
                <a16:creationId xmlns:a16="http://schemas.microsoft.com/office/drawing/2014/main" id="{8FCA07AE-A4CC-C9D6-952C-10047B622E29}"/>
              </a:ext>
            </a:extLst>
          </p:cNvPr>
          <p:cNvSpPr/>
          <p:nvPr/>
        </p:nvSpPr>
        <p:spPr>
          <a:xfrm>
            <a:off x="12218194" y="15240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Google Shape;138;p6">
            <a:extLst>
              <a:ext uri="{FF2B5EF4-FFF2-40B4-BE49-F238E27FC236}">
                <a16:creationId xmlns:a16="http://schemas.microsoft.com/office/drawing/2014/main" id="{C2F788A4-00D8-E968-76CF-3F1DBF2E8A74}"/>
              </a:ext>
            </a:extLst>
          </p:cNvPr>
          <p:cNvSpPr txBox="1"/>
          <p:nvPr/>
        </p:nvSpPr>
        <p:spPr>
          <a:xfrm>
            <a:off x="5958460" y="644481"/>
            <a:ext cx="6120000" cy="121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dirty="0">
                <a:solidFill>
                  <a:srgbClr val="FFE292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</a:t>
            </a: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Obtendo um Software </a:t>
            </a:r>
            <a:r>
              <a:rPr lang="pt-BR" sz="2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via API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Obtendo um SSA do Diretório via API</a:t>
            </a:r>
            <a:endParaRPr dirty="0"/>
          </a:p>
        </p:txBody>
      </p:sp>
      <p:sp>
        <p:nvSpPr>
          <p:cNvPr id="3" name="Google Shape;141;p6">
            <a:extLst>
              <a:ext uri="{FF2B5EF4-FFF2-40B4-BE49-F238E27FC236}">
                <a16:creationId xmlns:a16="http://schemas.microsoft.com/office/drawing/2014/main" id="{491E0E59-2C23-55F0-B408-0B0FFBD33C6E}"/>
              </a:ext>
            </a:extLst>
          </p:cNvPr>
          <p:cNvSpPr txBox="1"/>
          <p:nvPr/>
        </p:nvSpPr>
        <p:spPr>
          <a:xfrm>
            <a:off x="5958460" y="2077469"/>
            <a:ext cx="6120000" cy="156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292"/>
              </a:buClr>
              <a:buSzPts val="40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FFE292"/>
                </a:solidFill>
                <a:latin typeface="Arial"/>
                <a:ea typeface="Arial"/>
                <a:cs typeface="Arial"/>
                <a:sym typeface="Arial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21.</a:t>
            </a:r>
            <a:endParaRPr dirty="0">
              <a:solidFill>
                <a:srgbClr val="FFE29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Obtendo um Software </a:t>
            </a:r>
            <a:r>
              <a:rPr lang="pt-BR" sz="2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Assertion</a:t>
            </a:r>
            <a:r>
              <a:rPr lang="pt-BR" sz="2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via API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00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ETAPA 1: Obtendo um SSA do Diretório via API</a:t>
            </a:r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graphicFrame>
        <p:nvGraphicFramePr>
          <p:cNvPr id="916" name="Google Shape;916;p61"/>
          <p:cNvGraphicFramePr/>
          <p:nvPr>
            <p:extLst>
              <p:ext uri="{D42A27DB-BD31-4B8C-83A1-F6EECF244321}">
                <p14:modId xmlns:p14="http://schemas.microsoft.com/office/powerpoint/2010/main" val="1639234476"/>
              </p:ext>
            </p:extLst>
          </p:nvPr>
        </p:nvGraphicFramePr>
        <p:xfrm>
          <a:off x="707281" y="874059"/>
          <a:ext cx="11588650" cy="478541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71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52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Diretório (Family Type)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Recursos (resources)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loans</a:t>
                      </a:r>
                      <a:endParaRPr sz="16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loans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https://api.banco.com.br/open-banking/loans/v2/contracts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open-banking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loans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/v2/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https://api.banco.com.br/open-banking/loans/v2/contracts/{contractId}/warranties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https://api.banco.com.br/open-banking/loans/v2/contracts/{contractId}/payments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https://api.banco.com.br/open-banking/loans/v2/contracts/{contractId}/scheduled-instalments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financings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financings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https://api.banco.com.br/open-banking/financings/v2/contracts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open-banking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financings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/v2/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https://api.banco.com.br/open-banking/financings/v2/contracts/{contractId}/warranties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https://api.banco.com.br/open-banking/financings/v2/contracts/{contractId}/payments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https://api.banco.com.br/open-banking/financings/v2/contracts/{contractId}/scheduled-instalment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unarranged-accounts-overdraft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unarranged-accounts-overdraft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https://api.banco.com.br/open-banking/unarranged-accounts-overdraft/v2/contracts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open-banking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unarranged-accounts-overdraft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/v2/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https://api.banco.com.br/open-banking/unarranged-accounts-overdraft/v2/contracts/{contractId}/warranties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https://api.banco.com.br/open-banking/unarranged-accounts-overdraft/v2/contracts/{contractId}/payments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https://api.banco.com.br/open-banking/unarranged-accounts-overdraft/v2/contracts/{contractId}/scheduled-instalments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invoice-financings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invoice-financings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https://api.banco.com.br/open-banking/invoice-financings/v2/contracts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open-banking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invoice-financings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/v2/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contractId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https://api.banco.com.br/open-banking/invoice-financings/v2/contracts/{contractId}/warranties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https://api.banco.com.br/open-banking/invoice-financings/v2/contracts/{contractId}/payments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https://api.banco.com.br/open-banking/invoice-financings/v2/contracts/{contractId}/scheduled-instalments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7" name="Google Shape;917;p61"/>
          <p:cNvSpPr txBox="1"/>
          <p:nvPr/>
        </p:nvSpPr>
        <p:spPr>
          <a:xfrm>
            <a:off x="707273" y="286077"/>
            <a:ext cx="78316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Tabela exemplo recursos fase 2 – v2</a:t>
            </a:r>
            <a:endParaRPr dirty="0"/>
          </a:p>
        </p:txBody>
      </p:sp>
      <p:sp>
        <p:nvSpPr>
          <p:cNvPr id="5" name="Retângulo 4">
            <a:hlinkClick r:id="rId3" action="ppaction://hlinksldjump"/>
            <a:extLst>
              <a:ext uri="{FF2B5EF4-FFF2-40B4-BE49-F238E27FC236}">
                <a16:creationId xmlns:a16="http://schemas.microsoft.com/office/drawing/2014/main" id="{679284C5-C831-C8FA-7402-7B8D75F25A9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3167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  <p:graphicFrame>
        <p:nvGraphicFramePr>
          <p:cNvPr id="923" name="Google Shape;923;p62"/>
          <p:cNvGraphicFramePr/>
          <p:nvPr>
            <p:extLst>
              <p:ext uri="{D42A27DB-BD31-4B8C-83A1-F6EECF244321}">
                <p14:modId xmlns:p14="http://schemas.microsoft.com/office/powerpoint/2010/main" val="1692891239"/>
              </p:ext>
            </p:extLst>
          </p:nvPr>
        </p:nvGraphicFramePr>
        <p:xfrm>
          <a:off x="707273" y="840075"/>
          <a:ext cx="11588675" cy="195074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71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Diretório (Family Type)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Recursos (resources)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payments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payments-consents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payments-pix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payments-consents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https://api.banco.com.br/open-banking/payments/v1/consents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payments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/v1/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consents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consentId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payments-pix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https://api.banco.com.br/open-banking/payments/v1/pix/payments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https://api.banco.com.br/open-banking/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payments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/v1/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pix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payments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/{</a:t>
                      </a:r>
                      <a:r>
                        <a:rPr lang="pt-BR" sz="1200" b="0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paymentId</a:t>
                      </a:r>
                      <a:r>
                        <a:rPr lang="pt-BR" sz="1200" b="0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24" name="Google Shape;924;p62"/>
          <p:cNvSpPr txBox="1"/>
          <p:nvPr/>
        </p:nvSpPr>
        <p:spPr>
          <a:xfrm>
            <a:off x="707273" y="286077"/>
            <a:ext cx="66886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Tabela exemplo recursos fase 3</a:t>
            </a:r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3"/>
          <p:cNvSpPr txBox="1"/>
          <p:nvPr/>
        </p:nvSpPr>
        <p:spPr>
          <a:xfrm>
            <a:off x="731088" y="1235982"/>
            <a:ext cx="48474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Cadastrando um novo recurso de uma API</a:t>
            </a:r>
            <a:endParaRPr dirty="0"/>
          </a:p>
        </p:txBody>
      </p:sp>
      <p:sp>
        <p:nvSpPr>
          <p:cNvPr id="930" name="Google Shape;930;p63"/>
          <p:cNvSpPr txBox="1"/>
          <p:nvPr/>
        </p:nvSpPr>
        <p:spPr>
          <a:xfrm>
            <a:off x="731088" y="1734394"/>
            <a:ext cx="21838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931" name="Google Shape;931;p63"/>
          <p:cNvSpPr txBox="1"/>
          <p:nvPr/>
        </p:nvSpPr>
        <p:spPr>
          <a:xfrm>
            <a:off x="731088" y="2509806"/>
            <a:ext cx="5040000" cy="609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 Servers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clique no link do servidor de autorização na qual se deseja cadastrar os recursos.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canto superior esquerdo da página clique em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API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página que será carregada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API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para abrir 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API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API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na caixa de seleção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API Family Type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selecione uma das opções disponíveis.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campo ao lado, em </a:t>
            </a:r>
            <a:r>
              <a:rPr lang="pt-BR" sz="1800" b="1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Version</a:t>
            </a:r>
            <a:r>
              <a:rPr lang="pt-BR" sz="1800" b="1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especifique o valor apropriado utilizando versionamento semântico (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major.minor.patch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exemplo 1.0.7)</a:t>
            </a:r>
            <a:endParaRPr dirty="0"/>
          </a:p>
        </p:txBody>
      </p:sp>
      <p:sp>
        <p:nvSpPr>
          <p:cNvPr id="932" name="Google Shape;932;p6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72</a:t>
            </a:fld>
            <a:endParaRPr/>
          </a:p>
        </p:txBody>
      </p:sp>
      <p:sp>
        <p:nvSpPr>
          <p:cNvPr id="933" name="Google Shape;933;p63"/>
          <p:cNvSpPr/>
          <p:nvPr/>
        </p:nvSpPr>
        <p:spPr>
          <a:xfrm>
            <a:off x="7620590" y="2971528"/>
            <a:ext cx="3929725" cy="2018344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3"/>
          <p:cNvSpPr/>
          <p:nvPr/>
        </p:nvSpPr>
        <p:spPr>
          <a:xfrm>
            <a:off x="7169194" y="5126790"/>
            <a:ext cx="5311563" cy="3402349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3"/>
          <p:cNvSpPr/>
          <p:nvPr/>
        </p:nvSpPr>
        <p:spPr>
          <a:xfrm>
            <a:off x="6962864" y="1227635"/>
            <a:ext cx="5517894" cy="1634941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6" name="Google Shape;936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5697" y="1382601"/>
            <a:ext cx="5084778" cy="1343057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63"/>
          <p:cNvSpPr/>
          <p:nvPr/>
        </p:nvSpPr>
        <p:spPr>
          <a:xfrm>
            <a:off x="6400800" y="1512981"/>
            <a:ext cx="657727" cy="672353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dirty="0"/>
          </a:p>
        </p:txBody>
      </p:sp>
      <p:pic>
        <p:nvPicPr>
          <p:cNvPr id="938" name="Google Shape;938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49096" y="3080222"/>
            <a:ext cx="21431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63"/>
          <p:cNvSpPr/>
          <p:nvPr/>
        </p:nvSpPr>
        <p:spPr>
          <a:xfrm>
            <a:off x="6962865" y="3523129"/>
            <a:ext cx="657726" cy="672353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dirty="0"/>
          </a:p>
        </p:txBody>
      </p:sp>
      <p:pic>
        <p:nvPicPr>
          <p:cNvPr id="940" name="Google Shape;940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74943" y="5313093"/>
            <a:ext cx="5100064" cy="302974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tângulo 13">
            <a:hlinkClick r:id="rId6" action="ppaction://hlinksldjump"/>
            <a:extLst>
              <a:ext uri="{FF2B5EF4-FFF2-40B4-BE49-F238E27FC236}">
                <a16:creationId xmlns:a16="http://schemas.microsoft.com/office/drawing/2014/main" id="{EA355B05-9030-FF8D-5603-C2A10AE75320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4"/>
          <p:cNvSpPr txBox="1"/>
          <p:nvPr/>
        </p:nvSpPr>
        <p:spPr>
          <a:xfrm>
            <a:off x="731088" y="1235982"/>
            <a:ext cx="55217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Cadastrando um novo recurso de uma API</a:t>
            </a:r>
            <a:endParaRPr dirty="0"/>
          </a:p>
        </p:txBody>
      </p:sp>
      <p:sp>
        <p:nvSpPr>
          <p:cNvPr id="946" name="Google Shape;946;p64"/>
          <p:cNvSpPr txBox="1"/>
          <p:nvPr/>
        </p:nvSpPr>
        <p:spPr>
          <a:xfrm>
            <a:off x="707273" y="1524327"/>
            <a:ext cx="219729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947" name="Google Shape;947;p64"/>
          <p:cNvSpPr txBox="1"/>
          <p:nvPr/>
        </p:nvSpPr>
        <p:spPr>
          <a:xfrm>
            <a:off x="731088" y="2509806"/>
            <a:ext cx="50400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AutoNum type="arabicPeriod" startAt="7"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campo </a:t>
            </a:r>
            <a:r>
              <a:rPr lang="pt-BR" sz="1800" b="0" i="1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Certification URI</a:t>
            </a: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é necessário informar a URI onde se encontra a localização do certificado publicado no GitHub. Esse preenchimento é obrigatório para famílias de API’s a partir da Fase 2 e clique no botão </a:t>
            </a:r>
            <a:r>
              <a:rPr lang="pt-BR" sz="1800" b="0" i="1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948" name="Google Shape;948;p6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  <p:sp>
        <p:nvSpPr>
          <p:cNvPr id="949" name="Google Shape;949;p64"/>
          <p:cNvSpPr/>
          <p:nvPr/>
        </p:nvSpPr>
        <p:spPr>
          <a:xfrm>
            <a:off x="6641432" y="2276968"/>
            <a:ext cx="6231699" cy="5211037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64"/>
          <p:cNvSpPr txBox="1"/>
          <p:nvPr/>
        </p:nvSpPr>
        <p:spPr>
          <a:xfrm>
            <a:off x="731088" y="4299884"/>
            <a:ext cx="5326812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 1: A URI a ser informada deve ser a presente no GitHub (</a:t>
            </a: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pt-BR" sz="1800" b="0" i="0" u="sng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OpenBanking</a:t>
            </a: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-Brasil/</a:t>
            </a:r>
            <a:r>
              <a:rPr lang="pt-BR" sz="1800" b="0" i="0" u="sng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conformance</a:t>
            </a: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800" b="0" i="0" u="sng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tree</a:t>
            </a: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800" b="0" i="0" u="sng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main</a:t>
            </a: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800" b="0" i="0" u="sng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submissions</a:t>
            </a: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800" b="0" i="0" u="sng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functional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no caminho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conformance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submissions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functional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selecionando a API especifica e informar a URI com o artefato de certificação .zip.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https://openbanking-brasil.github.io/conformance/submissions/functional/&lt;family-type&gt;/&lt;version&gt;/&lt;file-name&gt;.zip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 2: No ambiente de Sandbox do Diretório, caso não exista uma certificação, é possível incluir um endereço para testes: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1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https://openbanking-brasil.github.io/teste.zip</a:t>
            </a: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1" name="Google Shape;951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18125" y="2509805"/>
            <a:ext cx="6084208" cy="47272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tângulo 8">
            <a:hlinkClick r:id="rId6" action="ppaction://hlinksldjump"/>
            <a:extLst>
              <a:ext uri="{FF2B5EF4-FFF2-40B4-BE49-F238E27FC236}">
                <a16:creationId xmlns:a16="http://schemas.microsoft.com/office/drawing/2014/main" id="{7F5B7AEB-7BBE-A197-AF2C-F63F9B23BD82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65"/>
          <p:cNvSpPr txBox="1"/>
          <p:nvPr/>
        </p:nvSpPr>
        <p:spPr>
          <a:xfrm>
            <a:off x="731088" y="1235982"/>
            <a:ext cx="55755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Cadastrando um novo recurso de uma API</a:t>
            </a:r>
            <a:endParaRPr dirty="0"/>
          </a:p>
        </p:txBody>
      </p:sp>
      <p:sp>
        <p:nvSpPr>
          <p:cNvPr id="957" name="Google Shape;957;p65"/>
          <p:cNvSpPr txBox="1"/>
          <p:nvPr/>
        </p:nvSpPr>
        <p:spPr>
          <a:xfrm>
            <a:off x="707273" y="1524327"/>
            <a:ext cx="22779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958" name="Google Shape;958;p65"/>
          <p:cNvSpPr txBox="1"/>
          <p:nvPr/>
        </p:nvSpPr>
        <p:spPr>
          <a:xfrm>
            <a:off x="731088" y="2509806"/>
            <a:ext cx="50400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8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 volta a tela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API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informe URI principal 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API Discovery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Endpoints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em seguida pressione a tecla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8"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8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cada uma das famílias de APIs repita os passos 4 a 7.</a:t>
            </a:r>
            <a:endParaRPr dirty="0"/>
          </a:p>
        </p:txBody>
      </p:sp>
      <p:sp>
        <p:nvSpPr>
          <p:cNvPr id="959" name="Google Shape;959;p6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74</a:t>
            </a:fld>
            <a:endParaRPr/>
          </a:p>
        </p:txBody>
      </p:sp>
      <p:sp>
        <p:nvSpPr>
          <p:cNvPr id="960" name="Google Shape;960;p65"/>
          <p:cNvSpPr/>
          <p:nvPr/>
        </p:nvSpPr>
        <p:spPr>
          <a:xfrm>
            <a:off x="7169195" y="4009956"/>
            <a:ext cx="5102930" cy="1736863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65"/>
          <p:cNvSpPr txBox="1"/>
          <p:nvPr/>
        </p:nvSpPr>
        <p:spPr>
          <a:xfrm>
            <a:off x="731088" y="7449575"/>
            <a:ext cx="532681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Todos os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endpoints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deverão ser preenchidos, incluindo os respectivos recursos. Para obter mais detalhes sobre o padrão do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endpoints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versão consulte 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Portal do Desenvolvedor do Open Finance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2" name="Google Shape;962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3091" y="4433231"/>
            <a:ext cx="4755137" cy="8903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tângulo 8">
            <a:hlinkClick r:id="rId5" action="ppaction://hlinksldjump"/>
            <a:extLst>
              <a:ext uri="{FF2B5EF4-FFF2-40B4-BE49-F238E27FC236}">
                <a16:creationId xmlns:a16="http://schemas.microsoft.com/office/drawing/2014/main" id="{1C918979-CC07-29F2-894A-79C27507940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6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fld id="{00000000-1234-1234-1234-123412341234}" type="slidenum">
              <a:rPr lang="pt-BR"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75</a:t>
            </a:fld>
            <a:endParaRPr sz="2200" b="1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66"/>
          <p:cNvSpPr txBox="1"/>
          <p:nvPr/>
        </p:nvSpPr>
        <p:spPr>
          <a:xfrm>
            <a:off x="569781" y="923343"/>
            <a:ext cx="1062544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CADASTRAMENTO DE RECURSOS FASE 4A</a:t>
            </a:r>
            <a:endParaRPr/>
          </a:p>
        </p:txBody>
      </p:sp>
      <p:sp>
        <p:nvSpPr>
          <p:cNvPr id="969" name="Google Shape;969;p66"/>
          <p:cNvSpPr txBox="1"/>
          <p:nvPr/>
        </p:nvSpPr>
        <p:spPr>
          <a:xfrm>
            <a:off x="770289" y="1800621"/>
            <a:ext cx="12009397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Na Fase 4A o padrão de cadastro segue alguns pontos de atenção: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cadastro das APIs deve ser realizado individualmente, para cada um dos recursos/</a:t>
            </a:r>
            <a:r>
              <a:rPr lang="pt-BR" sz="2000" b="0" i="0" u="none" strike="noStrike" cap="none" dirty="0" err="1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endpoints</a:t>
            </a: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 existirá um tipo de família (Family Type)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Diferente das outras famílias, ao requisitar o cadastro dessas APIs, será executado um teste de conformidade funcional que verificará a conformidade da API com a especificação do Swagger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diretório só permitirá o cadastro da API caso o teste de conformidade seja bem sucedido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Semelhante a Fase 1, a publicação do recurso é condiciona a IF possuir tal produto, logo, não necessariamente todos os recursos precisam ser publicados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66"/>
          <p:cNvSpPr txBox="1"/>
          <p:nvPr/>
        </p:nvSpPr>
        <p:spPr>
          <a:xfrm>
            <a:off x="770289" y="8833432"/>
            <a:ext cx="12679773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600"/>
              <a:buFont typeface="Arial"/>
              <a:buNone/>
            </a:pP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*Exemplo de preenchimento</a:t>
            </a:r>
            <a:endParaRPr dirty="0"/>
          </a:p>
        </p:txBody>
      </p:sp>
      <p:pic>
        <p:nvPicPr>
          <p:cNvPr id="971" name="Google Shape;971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8517" y="4711577"/>
            <a:ext cx="6886177" cy="40442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tângulo 6">
            <a:hlinkClick r:id="rId4" action="ppaction://hlinksldjump"/>
            <a:extLst>
              <a:ext uri="{FF2B5EF4-FFF2-40B4-BE49-F238E27FC236}">
                <a16:creationId xmlns:a16="http://schemas.microsoft.com/office/drawing/2014/main" id="{F114A97F-4446-1E0B-574D-B9FC7A030989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fld id="{00000000-1234-1234-1234-123412341234}" type="slidenum">
              <a:rPr lang="pt-BR"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76</a:t>
            </a:fld>
            <a:endParaRPr sz="2200" b="1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77" name="Google Shape;977;p67"/>
          <p:cNvGraphicFramePr/>
          <p:nvPr>
            <p:extLst>
              <p:ext uri="{D42A27DB-BD31-4B8C-83A1-F6EECF244321}">
                <p14:modId xmlns:p14="http://schemas.microsoft.com/office/powerpoint/2010/main" val="2294531294"/>
              </p:ext>
            </p:extLst>
          </p:nvPr>
        </p:nvGraphicFramePr>
        <p:xfrm>
          <a:off x="707273" y="1779693"/>
          <a:ext cx="12095050" cy="5343185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253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9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0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Diretório (Family Type)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Recursos (resources)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0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opendata-investments</a:t>
                      </a:r>
                      <a:endParaRPr sz="16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opendata-investments_funds</a:t>
                      </a:r>
                      <a:endParaRPr sz="16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</a:t>
                      </a: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investments_bank</a:t>
                      </a: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fixed</a:t>
                      </a: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-incomes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</a:t>
                      </a: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investments_credit</a:t>
                      </a: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fixed</a:t>
                      </a: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-incomes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</a:t>
                      </a: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investments_variable</a:t>
                      </a: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-incomes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opendata-investments_treasure-titles</a:t>
                      </a:r>
                      <a:endParaRPr sz="16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opendata-investment-funds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https://api.banco.com.br/open-banking/opendata-investments/v1/funds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investments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-bank-</a:t>
                      </a: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fixed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-incomes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https://api.banco.com.br/open-banking/opendata-investments/v1/bank-fixed-incomes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investments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credit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fixed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-incomes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https://api.banco.com.br/open-banking/opendata-investments/v1/credit-fixed-incomes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investments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variable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-incomes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https://api.banco.com.br/open-banking/opendata-investments/v1/variable-incomes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opendata-investments-treasure-titles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https://api.banco.com.br/open-banking/opendata-investments/v1/treasure-titles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opendata-capitalization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opendata-capitalization_bonds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opendata-capitalization-bonds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https://api.banco.com.br/open-banking/opendata-capitalization/v1/bonds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opendata-exchange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opendata-exchange_online-rates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opendata-exchange_vet-values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exchange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-online-rates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https://api.banco.com.br/open-banking/opendata-exchange/v1/online-rates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opendata-exchange-vet-values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https://api.banco.com.br/open-banking/opendata-exchange/v1/vet-values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78" name="Google Shape;978;p67"/>
          <p:cNvSpPr txBox="1"/>
          <p:nvPr/>
        </p:nvSpPr>
        <p:spPr>
          <a:xfrm>
            <a:off x="707273" y="286077"/>
            <a:ext cx="992864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Tabela exemplo recursos Fase 4A (1/2) </a:t>
            </a:r>
            <a:endParaRPr dirty="0"/>
          </a:p>
        </p:txBody>
      </p:sp>
      <p:sp>
        <p:nvSpPr>
          <p:cNvPr id="5" name="Retângulo 4">
            <a:hlinkClick r:id="rId11" action="ppaction://hlinksldjump"/>
            <a:extLst>
              <a:ext uri="{FF2B5EF4-FFF2-40B4-BE49-F238E27FC236}">
                <a16:creationId xmlns:a16="http://schemas.microsoft.com/office/drawing/2014/main" id="{614ACA43-28F8-D26B-AFA1-FD562CA9472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fld id="{00000000-1234-1234-1234-123412341234}" type="slidenum">
              <a:rPr lang="pt-BR" sz="2200" b="1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77</a:t>
            </a:fld>
            <a:endParaRPr sz="2200" b="1" i="0" u="none" strike="noStrike" cap="none">
              <a:solidFill>
                <a:srgbClr val="00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77" name="Google Shape;977;p67"/>
          <p:cNvGraphicFramePr/>
          <p:nvPr>
            <p:extLst>
              <p:ext uri="{D42A27DB-BD31-4B8C-83A1-F6EECF244321}">
                <p14:modId xmlns:p14="http://schemas.microsoft.com/office/powerpoint/2010/main" val="3331418032"/>
              </p:ext>
            </p:extLst>
          </p:nvPr>
        </p:nvGraphicFramePr>
        <p:xfrm>
          <a:off x="707273" y="1780586"/>
          <a:ext cx="12095050" cy="427867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253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9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0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Diretório (Family Type)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Recursos (resources)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opendata-acquiring-services</a:t>
                      </a:r>
                      <a:endParaRPr sz="16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opendata-acquiring-services_personals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opendata-acquiring-services_businesses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opendata-acquiring-services-personals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https://api.banco.com.br/open-banking/opendata-acquiring-services/v1/personals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acquiring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services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-businesses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https://api.banco.com.br/open-banking/opendata-acquiring-services/v1/businesses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4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opendata-pension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opendata-pension_risk-coverages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opendata-pension_survival-coverages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opendata-pension-risk-coverages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https://api.banco.com.br/open-banking/opendata-pension/v1/risk-coverages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opendata-pension-survival-coverages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https://api.banco.com.br/open-banking/opendata-pension/v1/survival-coverages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07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opendata-insurance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opendata-insurance_automotives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opendata-insurance_homes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opendata-insurance_personals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opendata-insurance-automotives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https://api.banco.com.br/open-banking/opendata-insurance/v1/automotives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insurance</a:t>
                      </a:r>
                      <a:r>
                        <a:rPr lang="pt-BR" sz="1200" b="1" i="0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-homes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https://api.banco.com.br/open-banking/opendata-insurance/v1/homes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 i="0" u="none" strike="noStrike" cap="none" dirty="0" err="1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opendata-insurance-personals</a:t>
                      </a:r>
                      <a:endParaRPr sz="1200" b="1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sng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https://api.banco.com.br/open-banking/opendata-insurance/v1/personals</a:t>
                      </a:r>
                      <a:endParaRPr sz="1200" b="0" i="0" u="none" strike="noStrike" cap="none" dirty="0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78" name="Google Shape;978;p67"/>
          <p:cNvSpPr txBox="1"/>
          <p:nvPr/>
        </p:nvSpPr>
        <p:spPr>
          <a:xfrm>
            <a:off x="707273" y="286077"/>
            <a:ext cx="1007302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Tabela exemplo recursos Fase 4A (2/2)</a:t>
            </a:r>
            <a:endParaRPr dirty="0"/>
          </a:p>
        </p:txBody>
      </p:sp>
      <p:sp>
        <p:nvSpPr>
          <p:cNvPr id="5" name="Retângulo 4">
            <a:hlinkClick r:id="rId10" action="ppaction://hlinksldjump"/>
            <a:extLst>
              <a:ext uri="{FF2B5EF4-FFF2-40B4-BE49-F238E27FC236}">
                <a16:creationId xmlns:a16="http://schemas.microsoft.com/office/drawing/2014/main" id="{614ACA43-28F8-D26B-AFA1-FD562CA94725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4731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8"/>
          <p:cNvSpPr txBox="1"/>
          <p:nvPr/>
        </p:nvSpPr>
        <p:spPr>
          <a:xfrm>
            <a:off x="731089" y="794224"/>
            <a:ext cx="54411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Cadastrando um novo recurso de uma API com certificação automática – Fase 4A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68"/>
          <p:cNvSpPr txBox="1"/>
          <p:nvPr/>
        </p:nvSpPr>
        <p:spPr>
          <a:xfrm>
            <a:off x="707273" y="1524327"/>
            <a:ext cx="22645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985" name="Google Shape;985;p68"/>
          <p:cNvSpPr txBox="1"/>
          <p:nvPr/>
        </p:nvSpPr>
        <p:spPr>
          <a:xfrm>
            <a:off x="731088" y="2509806"/>
            <a:ext cx="5040000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 Servers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clique no link do servidor de autorização na qual se deseja cadastrar os recursos. 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lado esquerdo da tela clique em API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API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para abrir 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API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API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na caixa de seleção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API Family Type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selecione uma das opções disponíveis que possuem certificação automática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campo ao lado,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Version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especifique o valor da versão da API conforme especificação</a:t>
            </a:r>
            <a:endParaRPr dirty="0"/>
          </a:p>
        </p:txBody>
      </p:sp>
      <p:sp>
        <p:nvSpPr>
          <p:cNvPr id="986" name="Google Shape;986;p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fld id="{00000000-1234-1234-1234-123412341234}" type="slidenum">
              <a:rPr lang="pt-BR"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rPr>
              <a:t>78</a:t>
            </a:fld>
            <a:endParaRPr sz="2200" b="1" i="0" u="none" strike="noStrike" cap="none">
              <a:solidFill>
                <a:srgbClr val="18A3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68"/>
          <p:cNvSpPr/>
          <p:nvPr/>
        </p:nvSpPr>
        <p:spPr>
          <a:xfrm>
            <a:off x="7169195" y="5126790"/>
            <a:ext cx="5102930" cy="2607509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68"/>
          <p:cNvSpPr/>
          <p:nvPr/>
        </p:nvSpPr>
        <p:spPr>
          <a:xfrm>
            <a:off x="6994514" y="738949"/>
            <a:ext cx="5517894" cy="1634941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9" name="Google Shape;98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7347" y="893915"/>
            <a:ext cx="5084778" cy="1343057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68"/>
          <p:cNvSpPr/>
          <p:nvPr/>
        </p:nvSpPr>
        <p:spPr>
          <a:xfrm>
            <a:off x="6624955" y="1024295"/>
            <a:ext cx="498224" cy="716872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91" name="Google Shape;991;p68"/>
          <p:cNvSpPr/>
          <p:nvPr/>
        </p:nvSpPr>
        <p:spPr>
          <a:xfrm>
            <a:off x="7620590" y="2746940"/>
            <a:ext cx="3929725" cy="2018344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2" name="Google Shape;992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49096" y="2855634"/>
            <a:ext cx="21431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68"/>
          <p:cNvSpPr/>
          <p:nvPr/>
        </p:nvSpPr>
        <p:spPr>
          <a:xfrm>
            <a:off x="7169195" y="3392548"/>
            <a:ext cx="498224" cy="716872"/>
          </a:xfrm>
          <a:prstGeom prst="ellipse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pic>
        <p:nvPicPr>
          <p:cNvPr id="994" name="Google Shape;994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86964" y="5300134"/>
            <a:ext cx="3763351" cy="226081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tângulo 13">
            <a:hlinkClick r:id="rId6" action="ppaction://hlinksldjump"/>
            <a:extLst>
              <a:ext uri="{FF2B5EF4-FFF2-40B4-BE49-F238E27FC236}">
                <a16:creationId xmlns:a16="http://schemas.microsoft.com/office/drawing/2014/main" id="{A219601B-6CF4-B844-7933-EE351BD6415C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9"/>
          <p:cNvSpPr txBox="1"/>
          <p:nvPr/>
        </p:nvSpPr>
        <p:spPr>
          <a:xfrm>
            <a:off x="707273" y="1524327"/>
            <a:ext cx="233176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000" name="Google Shape;1000;p69"/>
          <p:cNvSpPr txBox="1"/>
          <p:nvPr/>
        </p:nvSpPr>
        <p:spPr>
          <a:xfrm>
            <a:off x="731088" y="2509806"/>
            <a:ext cx="5040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THE URI FOR THE API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é necessário informar a URI referente ao recurso da API a ser registrado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 URI da API deve seguir o formato especificado no portal do desenvolvedor, caso contrário o diretório irá retornar um erro, não permitindo a continuidade do cadastro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7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Ao selecionar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uma janela irá aparecer informando que ao pressionar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um teste de conformidade será executado contra o recurso preenchido acima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6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fld id="{00000000-1234-1234-1234-123412341234}" type="slidenum">
              <a:rPr lang="pt-BR"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rPr>
              <a:t>79</a:t>
            </a:fld>
            <a:endParaRPr sz="2200" b="1" i="0" u="none" strike="noStrike" cap="none">
              <a:solidFill>
                <a:srgbClr val="18A3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69"/>
          <p:cNvSpPr/>
          <p:nvPr/>
        </p:nvSpPr>
        <p:spPr>
          <a:xfrm>
            <a:off x="7169195" y="762958"/>
            <a:ext cx="5194256" cy="2603642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69"/>
          <p:cNvSpPr txBox="1"/>
          <p:nvPr/>
        </p:nvSpPr>
        <p:spPr>
          <a:xfrm>
            <a:off x="731089" y="794224"/>
            <a:ext cx="54411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Cadastrando um novo recurso de uma API com certificação automática - Fase 4A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69"/>
          <p:cNvSpPr/>
          <p:nvPr/>
        </p:nvSpPr>
        <p:spPr>
          <a:xfrm>
            <a:off x="7169195" y="3478872"/>
            <a:ext cx="5194256" cy="1491209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5" name="Google Shape;1005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6643" y="3586323"/>
            <a:ext cx="4887764" cy="122747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69"/>
          <p:cNvSpPr/>
          <p:nvPr/>
        </p:nvSpPr>
        <p:spPr>
          <a:xfrm>
            <a:off x="7992450" y="5047881"/>
            <a:ext cx="3547747" cy="1355646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7" name="Google Shape;1007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3480" y="5141295"/>
            <a:ext cx="3385686" cy="1147561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9"/>
          <p:cNvSpPr/>
          <p:nvPr/>
        </p:nvSpPr>
        <p:spPr>
          <a:xfrm>
            <a:off x="7194909" y="6646169"/>
            <a:ext cx="5142828" cy="1624089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9" name="Google Shape;1009;p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32686" y="6778217"/>
            <a:ext cx="4875679" cy="1367838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69"/>
          <p:cNvSpPr/>
          <p:nvPr/>
        </p:nvSpPr>
        <p:spPr>
          <a:xfrm>
            <a:off x="7326643" y="7636042"/>
            <a:ext cx="4739151" cy="443573"/>
          </a:xfrm>
          <a:prstGeom prst="rect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69"/>
          <p:cNvSpPr txBox="1"/>
          <p:nvPr/>
        </p:nvSpPr>
        <p:spPr>
          <a:xfrm>
            <a:off x="707273" y="6904215"/>
            <a:ext cx="53284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 1: O valor informado no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THE URI FOR THE API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é a URI contra a qual o teste será executado.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69"/>
          <p:cNvSpPr txBox="1"/>
          <p:nvPr/>
        </p:nvSpPr>
        <p:spPr>
          <a:xfrm>
            <a:off x="731088" y="7974637"/>
            <a:ext cx="532843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 2: Caso o teste de conformidade não seja bem sucedido é possível consultar os logs de execução do teste que impediu a publicação da API. Para isso basta copiar a URI apresentada na mensagem de erro e colar na barra do navegador.</a:t>
            </a:r>
            <a:endParaRPr dirty="0"/>
          </a:p>
        </p:txBody>
      </p:sp>
      <p:pic>
        <p:nvPicPr>
          <p:cNvPr id="1013" name="Google Shape;1013;p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12607" y="928619"/>
            <a:ext cx="3773540" cy="226694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tângulo 16">
            <a:hlinkClick r:id="rId7" action="ppaction://hlinksldjump"/>
            <a:extLst>
              <a:ext uri="{FF2B5EF4-FFF2-40B4-BE49-F238E27FC236}">
                <a16:creationId xmlns:a16="http://schemas.microsoft.com/office/drawing/2014/main" id="{74BBBC43-47BE-F3A9-3326-A2692D29BA39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/>
        </p:nvSpPr>
        <p:spPr>
          <a:xfrm>
            <a:off x="855826" y="4363229"/>
            <a:ext cx="374306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 dirty="0"/>
          </a:p>
        </p:txBody>
      </p:sp>
      <p:sp>
        <p:nvSpPr>
          <p:cNvPr id="156" name="Google Shape;156;p8"/>
          <p:cNvSpPr txBox="1"/>
          <p:nvPr/>
        </p:nvSpPr>
        <p:spPr>
          <a:xfrm>
            <a:off x="887577" y="3652744"/>
            <a:ext cx="86054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 dirty="0"/>
          </a:p>
        </p:txBody>
      </p:sp>
      <p:sp>
        <p:nvSpPr>
          <p:cNvPr id="157" name="Google Shape;157;p8"/>
          <p:cNvSpPr txBox="1"/>
          <p:nvPr/>
        </p:nvSpPr>
        <p:spPr>
          <a:xfrm>
            <a:off x="4499429" y="5702721"/>
            <a:ext cx="7813221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Open Finance ou Sistema Financeiro Aberto é uma iniciativa do Banco Central do Brasil que tem como principais objetivos trazer inovação ao sistema financeiro, promover a concorrência, e melhorar a oferta de produtos e serviços financeiros ao consumidor final. Este guia tem o objetivo de auxiliar os profissionais envolvidos no negócio e no desenvolvimento desse serviço, facilitando e esclarecendo dúvidas relacionadas ao Diretório e boas práticas envolvidas.</a:t>
            </a:r>
            <a:endParaRPr/>
          </a:p>
        </p:txBody>
      </p:sp>
      <p:sp>
        <p:nvSpPr>
          <p:cNvPr id="158" name="Google Shape;158;p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59" name="Google Shape;159;p8">
            <a:hlinkClick r:id="rId3"/>
          </p:cNvPr>
          <p:cNvSpPr txBox="1"/>
          <p:nvPr/>
        </p:nvSpPr>
        <p:spPr>
          <a:xfrm>
            <a:off x="4499429" y="7712004"/>
            <a:ext cx="781322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Clique aqui para uma visão completa do Open Finance no Brasil.</a:t>
            </a:r>
            <a:endParaRPr/>
          </a:p>
        </p:txBody>
      </p:sp>
      <p:sp>
        <p:nvSpPr>
          <p:cNvPr id="2" name="Retângulo 1">
            <a:hlinkClick r:id="rId4" action="ppaction://hlinksldjump"/>
            <a:extLst>
              <a:ext uri="{FF2B5EF4-FFF2-40B4-BE49-F238E27FC236}">
                <a16:creationId xmlns:a16="http://schemas.microsoft.com/office/drawing/2014/main" id="{E7DE8787-6DE0-4239-B4C0-5CFD37FA1154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70"/>
          <p:cNvSpPr txBox="1"/>
          <p:nvPr/>
        </p:nvSpPr>
        <p:spPr>
          <a:xfrm>
            <a:off x="707273" y="1707280"/>
            <a:ext cx="22914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sz="3600" b="0" i="0" u="none" strike="noStrike" cap="none" dirty="0">
              <a:solidFill>
                <a:srgbClr val="095F7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70"/>
          <p:cNvSpPr txBox="1"/>
          <p:nvPr/>
        </p:nvSpPr>
        <p:spPr>
          <a:xfrm>
            <a:off x="731088" y="2509806"/>
            <a:ext cx="5040000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0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Caso a execução seja mal sucedida, é possível consultar os detalhes que geraram a falha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Logs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0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0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Caso o teste seja bem sucedido, a nova API será adicionada automaticamente a tabela de recursos do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Authorisation Server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0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0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 coluna referente 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API CERTIFICATION URI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também será preenchida automaticamente e apresentada na tabela.</a:t>
            </a: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0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0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Caso seja necessário atualizar a URI do recurso adicionado basta clicar no botão editar ou em apagar.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0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7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fld id="{00000000-1234-1234-1234-123412341234}" type="slidenum">
              <a:rPr lang="pt-BR" sz="2200" b="1" i="0" u="none" strike="noStrike" cap="none">
                <a:solidFill>
                  <a:srgbClr val="18A3C3"/>
                </a:solidFill>
                <a:latin typeface="Arial"/>
                <a:ea typeface="Arial"/>
                <a:cs typeface="Arial"/>
                <a:sym typeface="Arial"/>
              </a:rPr>
              <a:t>80</a:t>
            </a:fld>
            <a:endParaRPr sz="2200" b="1" i="0" u="none" strike="noStrike" cap="none">
              <a:solidFill>
                <a:srgbClr val="18A3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70"/>
          <p:cNvSpPr/>
          <p:nvPr/>
        </p:nvSpPr>
        <p:spPr>
          <a:xfrm>
            <a:off x="7169195" y="762958"/>
            <a:ext cx="5194256" cy="2603642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70"/>
          <p:cNvSpPr txBox="1"/>
          <p:nvPr/>
        </p:nvSpPr>
        <p:spPr>
          <a:xfrm>
            <a:off x="731089" y="794224"/>
            <a:ext cx="54411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Cadastrando um novo recurso de uma API com certificação automática - Fase 4A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70"/>
          <p:cNvSpPr/>
          <p:nvPr/>
        </p:nvSpPr>
        <p:spPr>
          <a:xfrm>
            <a:off x="7192592" y="3473803"/>
            <a:ext cx="5194256" cy="795421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" name="Google Shape;1024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6643" y="870161"/>
            <a:ext cx="4933235" cy="24163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70"/>
          <p:cNvSpPr/>
          <p:nvPr/>
        </p:nvSpPr>
        <p:spPr>
          <a:xfrm>
            <a:off x="8388349" y="2876549"/>
            <a:ext cx="903289" cy="152401"/>
          </a:xfrm>
          <a:prstGeom prst="rect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Google Shape;1026;p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47739" y="3578958"/>
            <a:ext cx="4883962" cy="585515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70"/>
          <p:cNvSpPr/>
          <p:nvPr/>
        </p:nvSpPr>
        <p:spPr>
          <a:xfrm>
            <a:off x="7192592" y="4577567"/>
            <a:ext cx="5194256" cy="1085867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70"/>
          <p:cNvGrpSpPr/>
          <p:nvPr/>
        </p:nvGrpSpPr>
        <p:grpSpPr>
          <a:xfrm>
            <a:off x="7311035" y="4666592"/>
            <a:ext cx="4948843" cy="875813"/>
            <a:chOff x="1347862" y="3519759"/>
            <a:chExt cx="10307488" cy="1963550"/>
          </a:xfrm>
        </p:grpSpPr>
        <p:pic>
          <p:nvPicPr>
            <p:cNvPr id="1029" name="Google Shape;1029;p7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47862" y="4273465"/>
              <a:ext cx="10307488" cy="1209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0" name="Google Shape;1030;p7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47862" y="3519759"/>
              <a:ext cx="10307488" cy="11145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1" name="Google Shape;1031;p70"/>
          <p:cNvSpPr/>
          <p:nvPr/>
        </p:nvSpPr>
        <p:spPr>
          <a:xfrm>
            <a:off x="7192592" y="6786199"/>
            <a:ext cx="5194256" cy="1085867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2" name="Google Shape;1032;p70"/>
          <p:cNvGrpSpPr/>
          <p:nvPr/>
        </p:nvGrpSpPr>
        <p:grpSpPr>
          <a:xfrm>
            <a:off x="7311035" y="6875224"/>
            <a:ext cx="4948843" cy="875813"/>
            <a:chOff x="1347862" y="3519759"/>
            <a:chExt cx="10307488" cy="1963550"/>
          </a:xfrm>
        </p:grpSpPr>
        <p:pic>
          <p:nvPicPr>
            <p:cNvPr id="1033" name="Google Shape;1033;p7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47862" y="4273465"/>
              <a:ext cx="10307488" cy="12098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4" name="Google Shape;1034;p7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47862" y="3519759"/>
              <a:ext cx="10307488" cy="11145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5" name="Google Shape;1035;p70"/>
          <p:cNvSpPr/>
          <p:nvPr/>
        </p:nvSpPr>
        <p:spPr>
          <a:xfrm>
            <a:off x="11861044" y="7343234"/>
            <a:ext cx="252928" cy="317240"/>
          </a:xfrm>
          <a:prstGeom prst="rect">
            <a:avLst/>
          </a:prstGeom>
          <a:noFill/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30"/>
              <a:buFont typeface="Arial"/>
              <a:buNone/>
            </a:pPr>
            <a:endParaRPr sz="223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70"/>
          <p:cNvSpPr txBox="1"/>
          <p:nvPr/>
        </p:nvSpPr>
        <p:spPr>
          <a:xfrm>
            <a:off x="726323" y="6819271"/>
            <a:ext cx="53268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 1: Para mais detalhes sobre a certificação das APIs consultar o menu </a:t>
            </a: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Certificação de Conformidade no portal do desenvolvedor. 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70"/>
          <p:cNvSpPr txBox="1"/>
          <p:nvPr/>
        </p:nvSpPr>
        <p:spPr>
          <a:xfrm>
            <a:off x="708069" y="7657952"/>
            <a:ext cx="53268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 2: O Campo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API CERTIFICATION URI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estará preenchido com o link para o teste de conformidade executado com sucesso no momento do registro da API.</a:t>
            </a:r>
            <a:endParaRPr dirty="0"/>
          </a:p>
        </p:txBody>
      </p:sp>
      <p:sp>
        <p:nvSpPr>
          <p:cNvPr id="1038" name="Google Shape;1038;p70"/>
          <p:cNvSpPr txBox="1"/>
          <p:nvPr/>
        </p:nvSpPr>
        <p:spPr>
          <a:xfrm>
            <a:off x="707273" y="8737477"/>
            <a:ext cx="532681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 3: Qualquer edição desse cadastro iniciará uma nova execução do teste.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8E60DA-C190-3FEB-0EA8-5D836A367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6643" y="870161"/>
            <a:ext cx="903290" cy="222642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  <p:sp>
        <p:nvSpPr>
          <p:cNvPr id="7" name="Retângulo 6">
            <a:hlinkClick r:id="rId3" action="ppaction://hlinksldjump"/>
            <a:extLst>
              <a:ext uri="{FF2B5EF4-FFF2-40B4-BE49-F238E27FC236}">
                <a16:creationId xmlns:a16="http://schemas.microsoft.com/office/drawing/2014/main" id="{CACDAF73-4356-6445-9E35-F4510D53C3B1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Google Shape;796;g138816cda43_0_21">
            <a:extLst>
              <a:ext uri="{FF2B5EF4-FFF2-40B4-BE49-F238E27FC236}">
                <a16:creationId xmlns:a16="http://schemas.microsoft.com/office/drawing/2014/main" id="{C77E0679-A932-1AA2-53FA-F34BD44E8FB0}"/>
              </a:ext>
            </a:extLst>
          </p:cNvPr>
          <p:cNvSpPr txBox="1"/>
          <p:nvPr/>
        </p:nvSpPr>
        <p:spPr>
          <a:xfrm>
            <a:off x="731087" y="1235982"/>
            <a:ext cx="5437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3: Removendo um recurso de uma API</a:t>
            </a:r>
            <a:endParaRPr dirty="0"/>
          </a:p>
        </p:txBody>
      </p:sp>
      <p:sp>
        <p:nvSpPr>
          <p:cNvPr id="4" name="Google Shape;797;g138816cda43_0_21">
            <a:extLst>
              <a:ext uri="{FF2B5EF4-FFF2-40B4-BE49-F238E27FC236}">
                <a16:creationId xmlns:a16="http://schemas.microsoft.com/office/drawing/2014/main" id="{58D2F8C6-8A9A-A4CC-CE8A-03349494FC99}"/>
              </a:ext>
            </a:extLst>
          </p:cNvPr>
          <p:cNvSpPr txBox="1"/>
          <p:nvPr/>
        </p:nvSpPr>
        <p:spPr>
          <a:xfrm>
            <a:off x="707272" y="1524327"/>
            <a:ext cx="215695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5" name="Google Shape;798;g138816cda43_0_21">
            <a:extLst>
              <a:ext uri="{FF2B5EF4-FFF2-40B4-BE49-F238E27FC236}">
                <a16:creationId xmlns:a16="http://schemas.microsoft.com/office/drawing/2014/main" id="{786766B7-41B1-7DA5-1AF3-6FBBF42C5477}"/>
              </a:ext>
            </a:extLst>
          </p:cNvPr>
          <p:cNvSpPr txBox="1"/>
          <p:nvPr/>
        </p:nvSpPr>
        <p:spPr>
          <a:xfrm>
            <a:off x="707263" y="2838018"/>
            <a:ext cx="5461800" cy="360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Servidores de Autorização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Na tela ao lado, selecione o servidor de autorização no qual o recurso será removido.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 volta ao menu, selecione a opção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Recursos do API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e na tela ao lado, localize 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Tipo da Família da API (API Family Type)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que será removido.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lang="pt-BR" sz="1800" dirty="0">
              <a:solidFill>
                <a:srgbClr val="72727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Clique no ícone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Excluir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para remover a família de recursos e suas APIs.</a:t>
            </a:r>
            <a:endParaRPr dirty="0"/>
          </a:p>
        </p:txBody>
      </p:sp>
      <p:sp>
        <p:nvSpPr>
          <p:cNvPr id="9" name="Google Shape;1103;p77">
            <a:extLst>
              <a:ext uri="{FF2B5EF4-FFF2-40B4-BE49-F238E27FC236}">
                <a16:creationId xmlns:a16="http://schemas.microsoft.com/office/drawing/2014/main" id="{F720985B-4F44-0696-26A5-3F63B030A5A7}"/>
              </a:ext>
            </a:extLst>
          </p:cNvPr>
          <p:cNvSpPr txBox="1"/>
          <p:nvPr/>
        </p:nvSpPr>
        <p:spPr>
          <a:xfrm>
            <a:off x="731088" y="7449575"/>
            <a:ext cx="5326812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Para remover pontualmente </a:t>
            </a:r>
            <a:r>
              <a:rPr lang="pt-BR" sz="1800" dirty="0">
                <a:solidFill>
                  <a:srgbClr val="727272"/>
                </a:solidFill>
              </a:rPr>
              <a:t>um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recurso dentro de um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Tipo da Família da API (API Family Type)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existente, siga </a:t>
            </a: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os passos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descritos nesta etapa.</a:t>
            </a:r>
            <a:endParaRPr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5F50D23-686C-60EB-E62E-1CC8DBAA3C3A}"/>
              </a:ext>
            </a:extLst>
          </p:cNvPr>
          <p:cNvGrpSpPr/>
          <p:nvPr/>
        </p:nvGrpSpPr>
        <p:grpSpPr>
          <a:xfrm>
            <a:off x="7169195" y="2585067"/>
            <a:ext cx="5103000" cy="4586640"/>
            <a:chOff x="7169195" y="2425047"/>
            <a:chExt cx="5103000" cy="4586640"/>
          </a:xfrm>
        </p:grpSpPr>
        <p:sp>
          <p:nvSpPr>
            <p:cNvPr id="6" name="Google Shape;799;g138816cda43_0_21">
              <a:extLst>
                <a:ext uri="{FF2B5EF4-FFF2-40B4-BE49-F238E27FC236}">
                  <a16:creationId xmlns:a16="http://schemas.microsoft.com/office/drawing/2014/main" id="{CD36F2E5-FCA1-A8DA-679C-27DFAD5BFEF5}"/>
                </a:ext>
              </a:extLst>
            </p:cNvPr>
            <p:cNvSpPr/>
            <p:nvPr/>
          </p:nvSpPr>
          <p:spPr>
            <a:xfrm>
              <a:off x="7169195" y="2425047"/>
              <a:ext cx="5103000" cy="1548590"/>
            </a:xfrm>
            <a:prstGeom prst="roundRect">
              <a:avLst>
                <a:gd name="adj" fmla="val 6036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A9203B14-51D4-BD78-D5B5-52A64F734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1697"/>
            <a:stretch/>
          </p:blipFill>
          <p:spPr>
            <a:xfrm>
              <a:off x="7249294" y="2509324"/>
              <a:ext cx="4942801" cy="1380037"/>
            </a:xfrm>
            <a:prstGeom prst="rect">
              <a:avLst/>
            </a:prstGeom>
          </p:spPr>
        </p:pic>
        <p:sp>
          <p:nvSpPr>
            <p:cNvPr id="12" name="Google Shape;799;g138816cda43_0_21">
              <a:extLst>
                <a:ext uri="{FF2B5EF4-FFF2-40B4-BE49-F238E27FC236}">
                  <a16:creationId xmlns:a16="http://schemas.microsoft.com/office/drawing/2014/main" id="{E42515ED-D85B-51BD-D8EF-027929911275}"/>
                </a:ext>
              </a:extLst>
            </p:cNvPr>
            <p:cNvSpPr/>
            <p:nvPr/>
          </p:nvSpPr>
          <p:spPr>
            <a:xfrm>
              <a:off x="7169195" y="4522758"/>
              <a:ext cx="5103000" cy="2488929"/>
            </a:xfrm>
            <a:prstGeom prst="roundRect">
              <a:avLst>
                <a:gd name="adj" fmla="val 3446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3D3E152D-2482-B988-C6F7-832F4D9909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72" b="-1"/>
            <a:stretch/>
          </p:blipFill>
          <p:spPr>
            <a:xfrm>
              <a:off x="7249295" y="4605844"/>
              <a:ext cx="4942800" cy="2322756"/>
            </a:xfrm>
            <a:prstGeom prst="rect">
              <a:avLst/>
            </a:prstGeom>
          </p:spPr>
        </p:pic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EB6C1C10-C90A-B834-4F84-B996853F6B1A}"/>
                </a:ext>
              </a:extLst>
            </p:cNvPr>
            <p:cNvSpPr/>
            <p:nvPr/>
          </p:nvSpPr>
          <p:spPr>
            <a:xfrm>
              <a:off x="11789138" y="6240628"/>
              <a:ext cx="104775" cy="104775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2802837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71"/>
          <p:cNvSpPr txBox="1"/>
          <p:nvPr/>
        </p:nvSpPr>
        <p:spPr>
          <a:xfrm>
            <a:off x="855827" y="4363229"/>
            <a:ext cx="955389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Criando um Software Statements</a:t>
            </a:r>
            <a:endParaRPr/>
          </a:p>
        </p:txBody>
      </p:sp>
      <p:sp>
        <p:nvSpPr>
          <p:cNvPr id="1044" name="Google Shape;1044;p71"/>
          <p:cNvSpPr txBox="1"/>
          <p:nvPr/>
        </p:nvSpPr>
        <p:spPr>
          <a:xfrm>
            <a:off x="887577" y="3652744"/>
            <a:ext cx="833647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FFE091"/>
                </a:solidFill>
              </a:rPr>
              <a:t>10</a:t>
            </a: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..</a:t>
            </a:r>
            <a:endParaRPr dirty="0"/>
          </a:p>
        </p:txBody>
      </p:sp>
      <p:sp>
        <p:nvSpPr>
          <p:cNvPr id="1045" name="Google Shape;1045;p71"/>
          <p:cNvSpPr txBox="1"/>
          <p:nvPr/>
        </p:nvSpPr>
        <p:spPr>
          <a:xfrm>
            <a:off x="6289697" y="5702721"/>
            <a:ext cx="602295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Aqui apresentamos a configuração necessária para criar uma nova declaração de software no Diretório.  </a:t>
            </a:r>
            <a:endParaRPr/>
          </a:p>
        </p:txBody>
      </p:sp>
      <p:sp>
        <p:nvSpPr>
          <p:cNvPr id="1046" name="Google Shape;1046;p7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82</a:t>
            </a:fld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A5810F3F-9481-3A63-8F1D-F2D19DD9392A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72"/>
          <p:cNvSpPr txBox="1"/>
          <p:nvPr/>
        </p:nvSpPr>
        <p:spPr>
          <a:xfrm>
            <a:off x="731088" y="1235983"/>
            <a:ext cx="55755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Criando uma nova declaração de software</a:t>
            </a:r>
            <a:endParaRPr dirty="0"/>
          </a:p>
        </p:txBody>
      </p:sp>
      <p:sp>
        <p:nvSpPr>
          <p:cNvPr id="1052" name="Google Shape;1052;p72"/>
          <p:cNvSpPr txBox="1"/>
          <p:nvPr/>
        </p:nvSpPr>
        <p:spPr>
          <a:xfrm>
            <a:off x="731088" y="2509806"/>
            <a:ext cx="50400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preencha os campos do formulário. O slide a seguir apresenta cada um dos campos em mais detalhes.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7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83</a:t>
            </a:fld>
            <a:endParaRPr/>
          </a:p>
        </p:txBody>
      </p:sp>
      <p:sp>
        <p:nvSpPr>
          <p:cNvPr id="1054" name="Google Shape;1054;p72"/>
          <p:cNvSpPr/>
          <p:nvPr/>
        </p:nvSpPr>
        <p:spPr>
          <a:xfrm>
            <a:off x="7169195" y="2935705"/>
            <a:ext cx="5102930" cy="3477128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72"/>
          <p:cNvSpPr txBox="1"/>
          <p:nvPr/>
        </p:nvSpPr>
        <p:spPr>
          <a:xfrm>
            <a:off x="707273" y="1524327"/>
            <a:ext cx="21703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pic>
        <p:nvPicPr>
          <p:cNvPr id="1056" name="Google Shape;1056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0368" y="3104766"/>
            <a:ext cx="4860583" cy="31151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tângulo 7">
            <a:hlinkClick r:id="rId4" action="ppaction://hlinksldjump"/>
            <a:extLst>
              <a:ext uri="{FF2B5EF4-FFF2-40B4-BE49-F238E27FC236}">
                <a16:creationId xmlns:a16="http://schemas.microsoft.com/office/drawing/2014/main" id="{742FAEEE-08E8-5A69-2171-B1E6EE3242B4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7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84</a:t>
            </a:fld>
            <a:endParaRPr/>
          </a:p>
        </p:txBody>
      </p:sp>
      <p:graphicFrame>
        <p:nvGraphicFramePr>
          <p:cNvPr id="1062" name="Google Shape;1062;p73"/>
          <p:cNvGraphicFramePr/>
          <p:nvPr>
            <p:extLst>
              <p:ext uri="{D42A27DB-BD31-4B8C-83A1-F6EECF244321}">
                <p14:modId xmlns:p14="http://schemas.microsoft.com/office/powerpoint/2010/main" val="1689811312"/>
              </p:ext>
            </p:extLst>
          </p:nvPr>
        </p:nvGraphicFramePr>
        <p:xfrm>
          <a:off x="707272" y="878175"/>
          <a:ext cx="11588675" cy="749818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362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9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7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Version*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versão do software deve ser definida para um valor numérico, um número inteiro (por exemplo, 1) ou um número de ponto flutuante (1,2, 2,2, 3,2 etc.).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Client Name*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Para registro de software da instituição receptora (software 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statement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), no campo 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Client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recomenda-se usar o nome da Marca, de conhecimento do cliente. Se o nome da marca foi declarado Authorisation Server, por exemplo, pode-se usar o nome da marca que foi utilizado no cadastro (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friendly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server 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). Este é o nome que a transmissora irá receber e declarar ao cliente durante a jornada.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Wizcredi</a:t>
                      </a: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Client URI*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site ou URI raiz do recurso, podendo ser o site institucional da organização.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https://www.wizcredi.com.br/info.html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Policy URI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definido como uma sequência de texto que representa uma URI única de política.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https://www.wizcredi.com.br/policy.html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Logo URI*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definida a URI para o logotipo da marca. Para obter mais detalhes sobre formato, dimensão e peso máximo do arquivo consulte o Guia de Experiencia Fase 2.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https://www.wizcredi.com.br/logo.svg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Redirect URI*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Os URIs de redirecionamento devem ser definidos como uma string de texto que representa uma URI único de redirecionamento.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sng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https://www.wizcredi.com.br/cb</a:t>
                      </a: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sng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https://www.wizcredi.com.br/cb2</a:t>
                      </a: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Terms of Service URI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definido como uma </a:t>
                      </a:r>
                      <a:r>
                        <a:rPr lang="pt-BR" sz="16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string</a:t>
                      </a: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de texto que representa uma URI única dos Termos de Serviço.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https://www.wizcredi.com.br/tos.html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Deve ser definido como uma string de texto de sua escolha.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Aplicativo Wizcredi para o segmento de varejo 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On</a:t>
                      </a: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Behalf</a:t>
                      </a: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Of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campo “Em nome de” é classificado como opcional para implementação. 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1" u="none" strike="noStrike" cap="none" dirty="0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&lt;Não se aplica para o contexto do Open Finance Brasil&gt;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63" name="Google Shape;1063;p73"/>
          <p:cNvSpPr txBox="1"/>
          <p:nvPr/>
        </p:nvSpPr>
        <p:spPr>
          <a:xfrm>
            <a:off x="707273" y="286077"/>
            <a:ext cx="579433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1064" name="Google Shape;1064;p73"/>
          <p:cNvSpPr txBox="1"/>
          <p:nvPr/>
        </p:nvSpPr>
        <p:spPr>
          <a:xfrm>
            <a:off x="569775" y="9254698"/>
            <a:ext cx="202831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*Campo obrigatório</a:t>
            </a:r>
            <a:endParaRPr dirty="0"/>
          </a:p>
        </p:txBody>
      </p:sp>
      <p:sp>
        <p:nvSpPr>
          <p:cNvPr id="1065" name="Google Shape;1065;p73"/>
          <p:cNvSpPr txBox="1"/>
          <p:nvPr/>
        </p:nvSpPr>
        <p:spPr>
          <a:xfrm>
            <a:off x="569787" y="8658295"/>
            <a:ext cx="1172616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Notas</a:t>
            </a:r>
            <a:endParaRPr dirty="0"/>
          </a:p>
          <a:p>
            <a:pPr marL="144000" marR="0" lvl="0" indent="-144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SzPts val="1600"/>
              <a:buFont typeface="Arial"/>
              <a:buChar char="•"/>
            </a:pP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O campo Logo URI é o que a transmissora deverá utilizar para apresentar a logomarca da receptora. </a:t>
            </a:r>
            <a:endParaRPr dirty="0"/>
          </a:p>
        </p:txBody>
      </p:sp>
      <p:sp>
        <p:nvSpPr>
          <p:cNvPr id="7" name="Retângulo 6">
            <a:hlinkClick r:id="rId5" action="ppaction://hlinksldjump"/>
            <a:extLst>
              <a:ext uri="{FF2B5EF4-FFF2-40B4-BE49-F238E27FC236}">
                <a16:creationId xmlns:a16="http://schemas.microsoft.com/office/drawing/2014/main" id="{8C2EEC89-E06A-60E4-9F4C-FF10F44FFD1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7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85</a:t>
            </a:fld>
            <a:endParaRPr/>
          </a:p>
        </p:txBody>
      </p:sp>
      <p:sp>
        <p:nvSpPr>
          <p:cNvPr id="1071" name="Google Shape;1071;p74"/>
          <p:cNvSpPr txBox="1"/>
          <p:nvPr/>
        </p:nvSpPr>
        <p:spPr>
          <a:xfrm>
            <a:off x="731088" y="1235982"/>
            <a:ext cx="57579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Cadastrando certificação de declaração de software</a:t>
            </a:r>
            <a:endParaRPr dirty="0"/>
          </a:p>
        </p:txBody>
      </p:sp>
      <p:sp>
        <p:nvSpPr>
          <p:cNvPr id="1072" name="Google Shape;1072;p74"/>
          <p:cNvSpPr txBox="1"/>
          <p:nvPr/>
        </p:nvSpPr>
        <p:spPr>
          <a:xfrm>
            <a:off x="731088" y="1734394"/>
            <a:ext cx="223763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073" name="Google Shape;1073;p74"/>
          <p:cNvSpPr/>
          <p:nvPr/>
        </p:nvSpPr>
        <p:spPr>
          <a:xfrm>
            <a:off x="8055428" y="1235982"/>
            <a:ext cx="3004457" cy="2682875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74"/>
          <p:cNvSpPr txBox="1"/>
          <p:nvPr/>
        </p:nvSpPr>
        <p:spPr>
          <a:xfrm>
            <a:off x="731088" y="2509806"/>
            <a:ext cx="5040000" cy="747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localize e selecione 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 Depois selecione a declaração de software que deseja. Após selecionar, vá no submenu à esquerda em cima e clique em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Dentro dessa área, para cadastrar uma nova certificação, clique no botão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localizado no lado direito da tela.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preencha os campos do formulário. O slide a seguir apresenta cada um dos campos em mais detalhes.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As informações da certificação do Software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são referentes a certificação FAPI obtida através da </a:t>
            </a:r>
            <a:r>
              <a:rPr lang="pt-BR" sz="1800" b="0" i="0" u="sng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OpenID</a:t>
            </a: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Foundation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Dentro do site é possível encontrar uma tabela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Brazil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Open Finance (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Based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FAPI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Relying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1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Parties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que contém as informações que devem ser refletidas no formulário para adição da certificação de segurança.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74"/>
          <p:cNvSpPr/>
          <p:nvPr/>
        </p:nvSpPr>
        <p:spPr>
          <a:xfrm>
            <a:off x="6813657" y="4723271"/>
            <a:ext cx="5792000" cy="4028843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6" name="Google Shape;1076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7181" y="4878386"/>
            <a:ext cx="5460614" cy="364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7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67051" y="1447281"/>
            <a:ext cx="2587770" cy="22511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tângulo 9">
            <a:hlinkClick r:id="rId6" action="ppaction://hlinksldjump"/>
            <a:extLst>
              <a:ext uri="{FF2B5EF4-FFF2-40B4-BE49-F238E27FC236}">
                <a16:creationId xmlns:a16="http://schemas.microsoft.com/office/drawing/2014/main" id="{89B83646-C949-3F7B-C5D9-72012FE7478C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86</a:t>
            </a:fld>
            <a:endParaRPr/>
          </a:p>
        </p:txBody>
      </p:sp>
      <p:graphicFrame>
        <p:nvGraphicFramePr>
          <p:cNvPr id="1083" name="Google Shape;1083;p75"/>
          <p:cNvGraphicFramePr/>
          <p:nvPr>
            <p:extLst>
              <p:ext uri="{D42A27DB-BD31-4B8C-83A1-F6EECF244321}">
                <p14:modId xmlns:p14="http://schemas.microsoft.com/office/powerpoint/2010/main" val="2211977914"/>
              </p:ext>
            </p:extLst>
          </p:nvPr>
        </p:nvGraphicFramePr>
        <p:xfrm>
          <a:off x="707272" y="1263183"/>
          <a:ext cx="11588675" cy="615702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1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Certification</a:t>
                      </a:r>
                      <a:r>
                        <a:rPr lang="pt-BR" sz="1600" b="0" i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600" b="0" i="1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pt-BR" sz="1600" b="0" i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tipo de certificação que foi efetuada com a OpenID Foundation – Deve ser adicionado ao menos uma certificação Redirect (FAPI e DCR)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Redirect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DCR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CIBA – certificação ainda não disponível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1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Certification</a:t>
                      </a:r>
                      <a:r>
                        <a:rPr lang="pt-BR" sz="1600" b="0" i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600" b="0" i="1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</a:t>
                      </a:r>
                      <a:r>
                        <a:rPr lang="pt-BR" sz="1600" b="0" i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600" b="0" i="1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variant</a:t>
                      </a:r>
                      <a:r>
                        <a:rPr lang="pt-BR" sz="1600" b="0" i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As variantes dependem do tipo de certificação escolhida. Dentro da tabela da OpenID Foundation, cada coluna representam as possíveis variações nas certificações. Vale notar que JARM não é requisitado segundo a </a:t>
                      </a:r>
                      <a:r>
                        <a:rPr lang="pt-BR" sz="1600" b="0" i="0" u="sng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especificação de segurança </a:t>
                      </a: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logo não está presente como uma opção a ser adicionada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Para a certificação DCR a instiuiçao deve avaliar se certificou utilizadondo APIs de Dados do consumidor – </a:t>
                      </a: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Unsigned</a:t>
                      </a: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ou de Pagamentos - </a:t>
                      </a: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Signed</a:t>
                      </a:r>
                      <a:endParaRPr sz="1600" b="0" i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 escolheu Redirect: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FAPI Adv. OP w/ MTLS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FAPI Adv. OP w/ MTLS, PAR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FAPI Adv. OP w/ Private Key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FAPI Adv. OP w/ Private Key, PAR</a:t>
                      </a:r>
                      <a:endParaRPr/>
                    </a:p>
                    <a:p>
                      <a:pPr marL="285750" marR="0" lvl="0" indent="-1841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 escolheu DCR: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DCR Signed payload – JWT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DCR Unsigned payload - JSON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Profile version*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versão da certificação selecionado – Campo livre, apenas para controle da própria instituição 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Certification payload*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URI que aponta para o arquivo hospedado pela OpenID Foundation com o pacote de certificação. Formato zip.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https://openid.net/wordpress-content/uploads/2021/08/BR-OB_Adv._OP_MTLS-exemplo.zip</a:t>
                      </a:r>
                      <a:endParaRPr sz="1600" b="0" i="0" u="none" strike="noStrike" cap="none">
                        <a:solidFill>
                          <a:srgbClr val="137C95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Start date of certification*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data de certificação inicial – é a mesma data que consta na tabela da OpenID Foundation. Formato dd/mm/yyyy</a:t>
                      </a:r>
                      <a:endParaRPr sz="16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09/05/2022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84" name="Google Shape;1084;p75"/>
          <p:cNvSpPr txBox="1"/>
          <p:nvPr/>
        </p:nvSpPr>
        <p:spPr>
          <a:xfrm>
            <a:off x="707273" y="286077"/>
            <a:ext cx="601625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1085" name="Google Shape;1085;p75"/>
          <p:cNvSpPr txBox="1"/>
          <p:nvPr/>
        </p:nvSpPr>
        <p:spPr>
          <a:xfrm>
            <a:off x="707272" y="7458303"/>
            <a:ext cx="202831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*Campo obrigatório</a:t>
            </a:r>
            <a:endParaRPr dirty="0"/>
          </a:p>
        </p:txBody>
      </p:sp>
      <p:sp>
        <p:nvSpPr>
          <p:cNvPr id="6" name="Retângulo 5">
            <a:hlinkClick r:id="rId4" action="ppaction://hlinksldjump"/>
            <a:extLst>
              <a:ext uri="{FF2B5EF4-FFF2-40B4-BE49-F238E27FC236}">
                <a16:creationId xmlns:a16="http://schemas.microsoft.com/office/drawing/2014/main" id="{F36646CF-F5E1-669E-615B-612E08F84AC9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87</a:t>
            </a:fld>
            <a:endParaRPr/>
          </a:p>
        </p:txBody>
      </p:sp>
      <p:sp>
        <p:nvSpPr>
          <p:cNvPr id="1091" name="Google Shape;1091;p76"/>
          <p:cNvSpPr txBox="1"/>
          <p:nvPr/>
        </p:nvSpPr>
        <p:spPr>
          <a:xfrm>
            <a:off x="887577" y="3661370"/>
            <a:ext cx="847094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11..</a:t>
            </a:r>
            <a:endParaRPr dirty="0"/>
          </a:p>
        </p:txBody>
      </p:sp>
      <p:sp>
        <p:nvSpPr>
          <p:cNvPr id="1092" name="Google Shape;1092;p76"/>
          <p:cNvSpPr txBox="1"/>
          <p:nvPr/>
        </p:nvSpPr>
        <p:spPr>
          <a:xfrm>
            <a:off x="6289697" y="6457463"/>
            <a:ext cx="602295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 seção explica as etapas para criar uma reivindicação de autoridade de software. Esta etapa será necessária para definir as funções regulatórias que serão inseridas no </a:t>
            </a:r>
            <a:r>
              <a:rPr lang="pt-BR" sz="1800" b="0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Software Statement Assertion</a:t>
            </a: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093" name="Google Shape;1093;p76"/>
          <p:cNvSpPr txBox="1"/>
          <p:nvPr/>
        </p:nvSpPr>
        <p:spPr>
          <a:xfrm>
            <a:off x="855827" y="4371855"/>
            <a:ext cx="11456823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Criando uma nova reivindicação de autoridade de software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77ACB788-184F-6CEC-BA7E-B1547B6551BC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7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88</a:t>
            </a:fld>
            <a:endParaRPr/>
          </a:p>
        </p:txBody>
      </p:sp>
      <p:sp>
        <p:nvSpPr>
          <p:cNvPr id="1099" name="Google Shape;1099;p77"/>
          <p:cNvSpPr txBox="1"/>
          <p:nvPr/>
        </p:nvSpPr>
        <p:spPr>
          <a:xfrm>
            <a:off x="731088" y="1235982"/>
            <a:ext cx="562333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Criando reivindicação de autoridade de software</a:t>
            </a:r>
            <a:endParaRPr dirty="0"/>
          </a:p>
        </p:txBody>
      </p:sp>
      <p:sp>
        <p:nvSpPr>
          <p:cNvPr id="1100" name="Google Shape;1100;p77"/>
          <p:cNvSpPr txBox="1"/>
          <p:nvPr/>
        </p:nvSpPr>
        <p:spPr>
          <a:xfrm>
            <a:off x="731088" y="1781646"/>
            <a:ext cx="23048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101" name="Google Shape;1101;p77"/>
          <p:cNvSpPr txBox="1"/>
          <p:nvPr/>
        </p:nvSpPr>
        <p:spPr>
          <a:xfrm>
            <a:off x="731088" y="2509806"/>
            <a:ext cx="5040000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realizar 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reivindicações de domínio de autoridade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realizar 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Cadastrando reivindicações de autoridade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criado uma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um Software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Statements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selecione a sua organização e no menu lateral clique em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Selecione o menu lateral  a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opção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Authority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Claims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102" name="Google Shape;1102;p77"/>
          <p:cNvSpPr/>
          <p:nvPr/>
        </p:nvSpPr>
        <p:spPr>
          <a:xfrm>
            <a:off x="6701051" y="5281737"/>
            <a:ext cx="6247569" cy="1760506"/>
          </a:xfrm>
          <a:prstGeom prst="roundRect">
            <a:avLst>
              <a:gd name="adj" fmla="val 6424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77"/>
          <p:cNvSpPr txBox="1"/>
          <p:nvPr/>
        </p:nvSpPr>
        <p:spPr>
          <a:xfrm>
            <a:off x="731088" y="7449575"/>
            <a:ext cx="532681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Nota: Para mais detalhes consulte a seção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Funções regulatórias para mapeamentos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OpenID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OAuth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2.0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documento de especificação para implementadores do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Finance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Brasil Financial-grade API Dynamic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Client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Registration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1.0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Implementers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Draft 1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pic>
        <p:nvPicPr>
          <p:cNvPr id="1104" name="Google Shape;1104;p7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28711" y="5414811"/>
            <a:ext cx="5873622" cy="146703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tângulo 8">
            <a:hlinkClick r:id="rId9" action="ppaction://hlinksldjump"/>
            <a:extLst>
              <a:ext uri="{FF2B5EF4-FFF2-40B4-BE49-F238E27FC236}">
                <a16:creationId xmlns:a16="http://schemas.microsoft.com/office/drawing/2014/main" id="{30F6E5A6-DF8C-DE29-E894-9D22A542106A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7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89</a:t>
            </a:fld>
            <a:endParaRPr/>
          </a:p>
        </p:txBody>
      </p:sp>
      <p:sp>
        <p:nvSpPr>
          <p:cNvPr id="1110" name="Google Shape;1110;p78"/>
          <p:cNvSpPr txBox="1"/>
          <p:nvPr/>
        </p:nvSpPr>
        <p:spPr>
          <a:xfrm>
            <a:off x="731088" y="1754751"/>
            <a:ext cx="22779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111" name="Google Shape;1111;p78"/>
          <p:cNvSpPr txBox="1"/>
          <p:nvPr/>
        </p:nvSpPr>
        <p:spPr>
          <a:xfrm>
            <a:off x="731088" y="2509806"/>
            <a:ext cx="504000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Details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role a página para baixo, selecione o menu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Authority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Claims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Authority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Claims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Authority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Claims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preencha os campos do formulário. O slide a seguir apresenta cada um dos campos em mais detalhes.</a:t>
            </a:r>
            <a:endParaRPr dirty="0"/>
          </a:p>
        </p:txBody>
      </p:sp>
      <p:sp>
        <p:nvSpPr>
          <p:cNvPr id="1112" name="Google Shape;1112;p78"/>
          <p:cNvSpPr/>
          <p:nvPr/>
        </p:nvSpPr>
        <p:spPr>
          <a:xfrm>
            <a:off x="7012044" y="3466532"/>
            <a:ext cx="5102930" cy="2438749"/>
          </a:xfrm>
          <a:prstGeom prst="roundRect">
            <a:avLst>
              <a:gd name="adj" fmla="val 4940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78"/>
          <p:cNvSpPr txBox="1"/>
          <p:nvPr/>
        </p:nvSpPr>
        <p:spPr>
          <a:xfrm>
            <a:off x="731088" y="1235982"/>
            <a:ext cx="562333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Criando reivindicação de autoridade de software</a:t>
            </a:r>
            <a:endParaRPr/>
          </a:p>
        </p:txBody>
      </p:sp>
      <p:pic>
        <p:nvPicPr>
          <p:cNvPr id="1114" name="Google Shape;1114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9194" y="3692488"/>
            <a:ext cx="4788629" cy="19868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tângulo 7">
            <a:hlinkClick r:id="rId4" action="ppaction://hlinksldjump"/>
            <a:extLst>
              <a:ext uri="{FF2B5EF4-FFF2-40B4-BE49-F238E27FC236}">
                <a16:creationId xmlns:a16="http://schemas.microsoft.com/office/drawing/2014/main" id="{6D749374-F7D3-E4D8-410C-2397FE7BF4A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165" name="Google Shape;165;p9"/>
          <p:cNvSpPr txBox="1"/>
          <p:nvPr/>
        </p:nvSpPr>
        <p:spPr>
          <a:xfrm>
            <a:off x="569781" y="923343"/>
            <a:ext cx="536204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ANTES DE COMEÇAR!</a:t>
            </a:r>
            <a:endParaRPr/>
          </a:p>
        </p:txBody>
      </p:sp>
      <p:sp>
        <p:nvSpPr>
          <p:cNvPr id="166" name="Google Shape;166;p9"/>
          <p:cNvSpPr txBox="1"/>
          <p:nvPr/>
        </p:nvSpPr>
        <p:spPr>
          <a:xfrm>
            <a:off x="569781" y="1958035"/>
            <a:ext cx="5362045" cy="55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 guia tem como objetivo demostrar de forma prática a operação do Diretório Central do Open Finance Brasil. Além disso, ele é complementar a outras documentações disponibilizadas pela governança e não fazem parte do escopo do mesmo quaisquer detalhamentos relacionados a experiência do usuário e desenvolvedor, definições de segurança e especificação de APIs.</a:t>
            </a:r>
            <a:b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Todas as funcionalidades estão disponíveis em sandbox e podem ser testadas em: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https://web.sandbox.directory.openbankingbrasil.org.br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Procedimentos em produção pendentes serão disponibilizados assim que possível.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 ações aqui apresentadas podem ser realizadas tanto por administradores quanto por contatos técnicos primários e secundários.</a:t>
            </a:r>
            <a:endParaRPr dirty="0"/>
          </a:p>
        </p:txBody>
      </p:sp>
      <p:sp>
        <p:nvSpPr>
          <p:cNvPr id="5" name="Retângulo 4">
            <a:hlinkClick r:id="rId4" action="ppaction://hlinksldjump"/>
            <a:extLst>
              <a:ext uri="{FF2B5EF4-FFF2-40B4-BE49-F238E27FC236}">
                <a16:creationId xmlns:a16="http://schemas.microsoft.com/office/drawing/2014/main" id="{201F1795-EE3A-DDE9-046E-88E6D843DA8B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9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90</a:t>
            </a:fld>
            <a:endParaRPr/>
          </a:p>
        </p:txBody>
      </p:sp>
      <p:graphicFrame>
        <p:nvGraphicFramePr>
          <p:cNvPr id="1120" name="Google Shape;1120;p79"/>
          <p:cNvGraphicFramePr/>
          <p:nvPr>
            <p:extLst>
              <p:ext uri="{D42A27DB-BD31-4B8C-83A1-F6EECF244321}">
                <p14:modId xmlns:p14="http://schemas.microsoft.com/office/powerpoint/2010/main" val="1884355352"/>
              </p:ext>
            </p:extLst>
          </p:nvPr>
        </p:nvGraphicFramePr>
        <p:xfrm>
          <a:off x="707272" y="1455688"/>
          <a:ext cx="11588675" cy="1737390"/>
        </p:xfrm>
        <a:graphic>
          <a:graphicData uri="http://schemas.openxmlformats.org/drawingml/2006/table">
            <a:tbl>
              <a:tblPr firstRow="1" bandRow="1">
                <a:noFill/>
                <a:tableStyleId>{0B9C9DD3-E10B-4535-800E-743D697060EC}</a:tableStyleId>
              </a:tblPr>
              <a:tblGrid>
                <a:gridCol w="15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Nome do campo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Descrição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Exemplo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005F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Authorisation Domain </a:t>
                      </a:r>
                      <a:r>
                        <a:rPr lang="pt-BR" sz="16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endParaRPr dirty="0"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É apresentado o domínio de autorização para o qual esta a reivindicação de domínio está mapeada.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 Finance Brasil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Role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É apresentada a função mapeada para o domínio de autorização.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cap="none">
                          <a:solidFill>
                            <a:srgbClr val="137C95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DADOS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21" name="Google Shape;1121;p79"/>
          <p:cNvSpPr txBox="1"/>
          <p:nvPr/>
        </p:nvSpPr>
        <p:spPr>
          <a:xfrm>
            <a:off x="707273" y="286077"/>
            <a:ext cx="55993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Detalhamento dos campos</a:t>
            </a:r>
            <a:endParaRPr dirty="0"/>
          </a:p>
        </p:txBody>
      </p:sp>
      <p:sp>
        <p:nvSpPr>
          <p:cNvPr id="1122" name="Google Shape;1122;p79"/>
          <p:cNvSpPr txBox="1"/>
          <p:nvPr/>
        </p:nvSpPr>
        <p:spPr>
          <a:xfrm>
            <a:off x="707272" y="3231178"/>
            <a:ext cx="202831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rgbClr val="005F78"/>
                </a:solidFill>
                <a:latin typeface="Arial"/>
                <a:ea typeface="Arial"/>
                <a:cs typeface="Arial"/>
                <a:sym typeface="Arial"/>
              </a:rPr>
              <a:t>*Campo obrigatório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26FEF2E9-30A1-F1D1-77CC-52548BEEA5FE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80"/>
          <p:cNvSpPr txBox="1"/>
          <p:nvPr/>
        </p:nvSpPr>
        <p:spPr>
          <a:xfrm>
            <a:off x="887577" y="3661370"/>
            <a:ext cx="739517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12..</a:t>
            </a:r>
            <a:endParaRPr dirty="0"/>
          </a:p>
        </p:txBody>
      </p:sp>
      <p:sp>
        <p:nvSpPr>
          <p:cNvPr id="1128" name="Google Shape;1128;p80"/>
          <p:cNvSpPr txBox="1"/>
          <p:nvPr/>
        </p:nvSpPr>
        <p:spPr>
          <a:xfrm>
            <a:off x="6289697" y="6457463"/>
            <a:ext cx="602295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 seção explica as etapas para criar uma solicitação de assinatura de certificado para certificados de transporte e assinatura que não foram emitidos por uma autoridade de certificação e para uso exclusivo em ambiente de Sandbox do Diretório.</a:t>
            </a:r>
            <a:endParaRPr/>
          </a:p>
        </p:txBody>
      </p:sp>
      <p:sp>
        <p:nvSpPr>
          <p:cNvPr id="1129" name="Google Shape;1129;p80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91</a:t>
            </a:fld>
            <a:endParaRPr/>
          </a:p>
        </p:txBody>
      </p:sp>
      <p:sp>
        <p:nvSpPr>
          <p:cNvPr id="1130" name="Google Shape;1130;p80"/>
          <p:cNvSpPr txBox="1"/>
          <p:nvPr/>
        </p:nvSpPr>
        <p:spPr>
          <a:xfrm>
            <a:off x="855827" y="4371855"/>
            <a:ext cx="11456823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Criando certificados de transporte e assinatura em Sandbox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9535F3EE-D83A-FF9E-DA91-82E5CE6E782A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81"/>
          <p:cNvSpPr txBox="1"/>
          <p:nvPr/>
        </p:nvSpPr>
        <p:spPr>
          <a:xfrm>
            <a:off x="731088" y="1235982"/>
            <a:ext cx="48987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Criando um novo certificado de transporte</a:t>
            </a:r>
            <a:endParaRPr dirty="0"/>
          </a:p>
        </p:txBody>
      </p:sp>
      <p:sp>
        <p:nvSpPr>
          <p:cNvPr id="1136" name="Google Shape;1136;p81"/>
          <p:cNvSpPr txBox="1"/>
          <p:nvPr/>
        </p:nvSpPr>
        <p:spPr>
          <a:xfrm>
            <a:off x="731088" y="1734394"/>
            <a:ext cx="225108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137" name="Google Shape;1137;p81"/>
          <p:cNvSpPr txBox="1"/>
          <p:nvPr/>
        </p:nvSpPr>
        <p:spPr>
          <a:xfrm>
            <a:off x="731088" y="2509806"/>
            <a:ext cx="5040000" cy="498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criado uma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um Software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Statements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selecione a sua organização e no menu lateral clique em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menu superior clique em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Certificate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New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na caixa de seleção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Certificate Type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selecione a opção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BRCAC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clique no botão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Continue. 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passo seguinte, exemplo a seguir acesse a URL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certificate-generation-instructions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descarregue os arquivos de suporte.</a:t>
            </a:r>
            <a:endParaRPr dirty="0"/>
          </a:p>
        </p:txBody>
      </p:sp>
      <p:sp>
        <p:nvSpPr>
          <p:cNvPr id="1138" name="Google Shape;1138;p81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92</a:t>
            </a:fld>
            <a:endParaRPr/>
          </a:p>
        </p:txBody>
      </p:sp>
      <p:grpSp>
        <p:nvGrpSpPr>
          <p:cNvPr id="1139" name="Google Shape;1139;p81"/>
          <p:cNvGrpSpPr/>
          <p:nvPr/>
        </p:nvGrpSpPr>
        <p:grpSpPr>
          <a:xfrm>
            <a:off x="7200944" y="1505409"/>
            <a:ext cx="5102930" cy="6745956"/>
            <a:chOff x="7200944" y="935248"/>
            <a:chExt cx="5102930" cy="6745956"/>
          </a:xfrm>
        </p:grpSpPr>
        <p:sp>
          <p:nvSpPr>
            <p:cNvPr id="1140" name="Google Shape;1140;p81"/>
            <p:cNvSpPr/>
            <p:nvPr/>
          </p:nvSpPr>
          <p:spPr>
            <a:xfrm>
              <a:off x="7200944" y="935248"/>
              <a:ext cx="5102930" cy="3086966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81"/>
            <p:cNvSpPr/>
            <p:nvPr/>
          </p:nvSpPr>
          <p:spPr>
            <a:xfrm>
              <a:off x="7200944" y="4651486"/>
              <a:ext cx="5102930" cy="3029718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42" name="Google Shape;1142;p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89702" y="1529950"/>
            <a:ext cx="4576092" cy="289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8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49386" y="5302167"/>
            <a:ext cx="4606045" cy="286867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>
            <a:hlinkClick r:id="rId7" action="ppaction://hlinksldjump"/>
            <a:extLst>
              <a:ext uri="{FF2B5EF4-FFF2-40B4-BE49-F238E27FC236}">
                <a16:creationId xmlns:a16="http://schemas.microsoft.com/office/drawing/2014/main" id="{DF1C57C5-3784-859D-5B92-69EB34075B10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82"/>
          <p:cNvSpPr txBox="1"/>
          <p:nvPr/>
        </p:nvSpPr>
        <p:spPr>
          <a:xfrm>
            <a:off x="700356" y="1734394"/>
            <a:ext cx="217039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149" name="Google Shape;1149;p82"/>
          <p:cNvSpPr txBox="1"/>
          <p:nvPr/>
        </p:nvSpPr>
        <p:spPr>
          <a:xfrm>
            <a:off x="731088" y="2509806"/>
            <a:ext cx="5040000" cy="63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Usando sua própria geração de chaves e políticas de gerenciamento, um par de chaves públicas privadas deve ser criado. A seguir está um exemplo usando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OpenSSL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apenas para fins ilustrativos.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Edite o arquivo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brcac.cnf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de forma que as informações contidas neste arquivo sejam idênticas as informações contidas no Diretório na página de detalhes da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Edite o arquivo brcac.sh para que referencie o caminho do arquivo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brcac.cnf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Execute o arquivo brcac.sh através do prompt de comando para a geração do par CSR e KEY.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selecione a opção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Upload CSR/PEM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localize 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brcac.csr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gerado pela execução do passo anterior e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Continue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82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93</a:t>
            </a:fld>
            <a:endParaRPr/>
          </a:p>
        </p:txBody>
      </p:sp>
      <p:sp>
        <p:nvSpPr>
          <p:cNvPr id="1151" name="Google Shape;1151;p82"/>
          <p:cNvSpPr txBox="1"/>
          <p:nvPr/>
        </p:nvSpPr>
        <p:spPr>
          <a:xfrm>
            <a:off x="731088" y="1235982"/>
            <a:ext cx="48987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Criando um novo certificado de transporte</a:t>
            </a:r>
            <a:endParaRPr/>
          </a:p>
        </p:txBody>
      </p:sp>
      <p:grpSp>
        <p:nvGrpSpPr>
          <p:cNvPr id="1152" name="Google Shape;1152;p82"/>
          <p:cNvGrpSpPr/>
          <p:nvPr/>
        </p:nvGrpSpPr>
        <p:grpSpPr>
          <a:xfrm>
            <a:off x="7199927" y="741341"/>
            <a:ext cx="5102930" cy="8274093"/>
            <a:chOff x="7199927" y="944689"/>
            <a:chExt cx="5102930" cy="8274093"/>
          </a:xfrm>
        </p:grpSpPr>
        <p:sp>
          <p:nvSpPr>
            <p:cNvPr id="1153" name="Google Shape;1153;p82"/>
            <p:cNvSpPr/>
            <p:nvPr/>
          </p:nvSpPr>
          <p:spPr>
            <a:xfrm>
              <a:off x="7199927" y="6152585"/>
              <a:ext cx="5102930" cy="3066197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82"/>
            <p:cNvSpPr/>
            <p:nvPr/>
          </p:nvSpPr>
          <p:spPr>
            <a:xfrm>
              <a:off x="7199927" y="944689"/>
              <a:ext cx="5102930" cy="2781455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5" name="Google Shape;1155;p82"/>
            <p:cNvPicPr preferRelativeResize="0"/>
            <p:nvPr/>
          </p:nvPicPr>
          <p:blipFill rotWithShape="1">
            <a:blip r:embed="rId4">
              <a:alphaModFix/>
            </a:blip>
            <a:srcRect t="4307" b="3056"/>
            <a:stretch/>
          </p:blipFill>
          <p:spPr>
            <a:xfrm>
              <a:off x="7329609" y="1073354"/>
              <a:ext cx="4845600" cy="2524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6" name="Google Shape;1156;p82"/>
            <p:cNvSpPr/>
            <p:nvPr/>
          </p:nvSpPr>
          <p:spPr>
            <a:xfrm>
              <a:off x="7199927" y="4355416"/>
              <a:ext cx="5102930" cy="1129269"/>
            </a:xfrm>
            <a:prstGeom prst="roundRect">
              <a:avLst>
                <a:gd name="adj" fmla="val 9333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7" name="Google Shape;1157;p82"/>
            <p:cNvPicPr preferRelativeResize="0"/>
            <p:nvPr/>
          </p:nvPicPr>
          <p:blipFill rotWithShape="1">
            <a:blip r:embed="rId5">
              <a:alphaModFix/>
            </a:blip>
            <a:srcRect r="19828"/>
            <a:stretch/>
          </p:blipFill>
          <p:spPr>
            <a:xfrm>
              <a:off x="7329609" y="4484809"/>
              <a:ext cx="4845600" cy="870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8" name="Google Shape;1158;p8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328592" y="6281250"/>
              <a:ext cx="4845600" cy="28088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Retângulo 12">
            <a:hlinkClick r:id="rId7" action="ppaction://hlinksldjump"/>
            <a:extLst>
              <a:ext uri="{FF2B5EF4-FFF2-40B4-BE49-F238E27FC236}">
                <a16:creationId xmlns:a16="http://schemas.microsoft.com/office/drawing/2014/main" id="{8A67F75A-03B9-8A05-82E6-19F90A8F9EE6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3"/>
          <p:cNvSpPr txBox="1"/>
          <p:nvPr/>
        </p:nvSpPr>
        <p:spPr>
          <a:xfrm>
            <a:off x="731088" y="1939124"/>
            <a:ext cx="219729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164" name="Google Shape;1164;p83"/>
          <p:cNvSpPr txBox="1"/>
          <p:nvPr/>
        </p:nvSpPr>
        <p:spPr>
          <a:xfrm>
            <a:off x="731088" y="2714536"/>
            <a:ext cx="504000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1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Aguarde o carregamento do arquivo para o Diretório e no passo seguinte clique no botão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1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1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tela anterior de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vá até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clique na seta de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download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Salve o &lt;arquivo&gt;.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pem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em uma pasta local.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11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83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94</a:t>
            </a:fld>
            <a:endParaRPr/>
          </a:p>
        </p:txBody>
      </p:sp>
      <p:sp>
        <p:nvSpPr>
          <p:cNvPr id="1166" name="Google Shape;1166;p83"/>
          <p:cNvSpPr txBox="1"/>
          <p:nvPr/>
        </p:nvSpPr>
        <p:spPr>
          <a:xfrm>
            <a:off x="731088" y="1235982"/>
            <a:ext cx="489877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Criando um novo certificado de transporte</a:t>
            </a:r>
            <a:endParaRPr/>
          </a:p>
        </p:txBody>
      </p:sp>
      <p:grpSp>
        <p:nvGrpSpPr>
          <p:cNvPr id="1167" name="Google Shape;1167;p83"/>
          <p:cNvGrpSpPr/>
          <p:nvPr/>
        </p:nvGrpSpPr>
        <p:grpSpPr>
          <a:xfrm>
            <a:off x="7200944" y="4139488"/>
            <a:ext cx="5102930" cy="1477799"/>
            <a:chOff x="7200944" y="6724122"/>
            <a:chExt cx="5102930" cy="1477799"/>
          </a:xfrm>
        </p:grpSpPr>
        <p:sp>
          <p:nvSpPr>
            <p:cNvPr id="1168" name="Google Shape;1168;p83"/>
            <p:cNvSpPr/>
            <p:nvPr/>
          </p:nvSpPr>
          <p:spPr>
            <a:xfrm>
              <a:off x="7200944" y="6724122"/>
              <a:ext cx="5102930" cy="1477799"/>
            </a:xfrm>
            <a:prstGeom prst="roundRect">
              <a:avLst>
                <a:gd name="adj" fmla="val 5654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9" name="Google Shape;1169;p83"/>
            <p:cNvPicPr preferRelativeResize="0"/>
            <p:nvPr/>
          </p:nvPicPr>
          <p:blipFill rotWithShape="1">
            <a:blip r:embed="rId3">
              <a:alphaModFix/>
            </a:blip>
            <a:srcRect l="389" t="1463" r="388"/>
            <a:stretch/>
          </p:blipFill>
          <p:spPr>
            <a:xfrm>
              <a:off x="7329609" y="6856884"/>
              <a:ext cx="4845600" cy="1212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Retângulo 8">
            <a:hlinkClick r:id="rId4" action="ppaction://hlinksldjump"/>
            <a:extLst>
              <a:ext uri="{FF2B5EF4-FFF2-40B4-BE49-F238E27FC236}">
                <a16:creationId xmlns:a16="http://schemas.microsoft.com/office/drawing/2014/main" id="{8022D14E-CA56-9C36-7C9A-240953318B36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84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95</a:t>
            </a:fld>
            <a:endParaRPr/>
          </a:p>
        </p:txBody>
      </p:sp>
      <p:sp>
        <p:nvSpPr>
          <p:cNvPr id="1175" name="Google Shape;1175;p84"/>
          <p:cNvSpPr/>
          <p:nvPr/>
        </p:nvSpPr>
        <p:spPr>
          <a:xfrm>
            <a:off x="7169195" y="4360171"/>
            <a:ext cx="5102930" cy="3300648"/>
          </a:xfrm>
          <a:prstGeom prst="roundRect">
            <a:avLst>
              <a:gd name="adj" fmla="val 258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84"/>
          <p:cNvSpPr/>
          <p:nvPr/>
        </p:nvSpPr>
        <p:spPr>
          <a:xfrm>
            <a:off x="7169195" y="2095956"/>
            <a:ext cx="5102930" cy="1555944"/>
          </a:xfrm>
          <a:prstGeom prst="roundRect">
            <a:avLst>
              <a:gd name="adj" fmla="val 6977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7" name="Google Shape;1177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7860" y="2226331"/>
            <a:ext cx="4845600" cy="129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7860" y="4490545"/>
            <a:ext cx="4845600" cy="30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84"/>
          <p:cNvSpPr txBox="1"/>
          <p:nvPr/>
        </p:nvSpPr>
        <p:spPr>
          <a:xfrm>
            <a:off x="731088" y="1235982"/>
            <a:ext cx="48683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Criando um novo certificado de assinatura</a:t>
            </a:r>
            <a:endParaRPr/>
          </a:p>
        </p:txBody>
      </p:sp>
      <p:sp>
        <p:nvSpPr>
          <p:cNvPr id="1180" name="Google Shape;1180;p84"/>
          <p:cNvSpPr txBox="1"/>
          <p:nvPr/>
        </p:nvSpPr>
        <p:spPr>
          <a:xfrm>
            <a:off x="731087" y="1818957"/>
            <a:ext cx="231831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181" name="Google Shape;1181;p84"/>
          <p:cNvSpPr txBox="1"/>
          <p:nvPr/>
        </p:nvSpPr>
        <p:spPr>
          <a:xfrm>
            <a:off x="731087" y="2509806"/>
            <a:ext cx="5566681" cy="664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selecione a sua organização e no menu lateral clique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Organisation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Certificate,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caixa de seleção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Certificate Type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selecione a opção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BRSEAL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clique no botão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Continue. 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passo seguinte, exemplo a seguir acesse a URL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certificate-generation-instructions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descarregue os arquivos de suporte.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Usando sua própria geração de chaves e políticas de gerenciamento, um par de chaves públicas privadas deve ser criado. A seguir está um exemplo usando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OpenSSL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apenas para fins ilustrativos.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Edite o arquivo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brseal.cnf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de forma que as informações contidas neste arquivo sejam idênticas as informações contidas no Diretório na página de detalhes da organização.</a:t>
            </a:r>
            <a:endParaRPr dirty="0"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* Maiores informações podem ser encontradas no através desse </a:t>
            </a:r>
            <a:r>
              <a:rPr lang="pt-BR" sz="1800" b="1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t-BR" sz="1800" b="1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0" name="Retângulo 9">
            <a:hlinkClick r:id="rId8" action="ppaction://hlinksldjump"/>
            <a:extLst>
              <a:ext uri="{FF2B5EF4-FFF2-40B4-BE49-F238E27FC236}">
                <a16:creationId xmlns:a16="http://schemas.microsoft.com/office/drawing/2014/main" id="{FD91D260-B312-AF43-C16C-BADEBF9DE2FA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5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96</a:t>
            </a:fld>
            <a:endParaRPr/>
          </a:p>
        </p:txBody>
      </p:sp>
      <p:sp>
        <p:nvSpPr>
          <p:cNvPr id="1187" name="Google Shape;1187;p85"/>
          <p:cNvSpPr txBox="1"/>
          <p:nvPr/>
        </p:nvSpPr>
        <p:spPr>
          <a:xfrm>
            <a:off x="731088" y="1235982"/>
            <a:ext cx="48683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2: Criando um novo certificado de assinatura</a:t>
            </a:r>
            <a:endParaRPr/>
          </a:p>
        </p:txBody>
      </p:sp>
      <p:sp>
        <p:nvSpPr>
          <p:cNvPr id="1188" name="Google Shape;1188;p85"/>
          <p:cNvSpPr txBox="1"/>
          <p:nvPr/>
        </p:nvSpPr>
        <p:spPr>
          <a:xfrm>
            <a:off x="731088" y="1734394"/>
            <a:ext cx="223763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189" name="Google Shape;1189;p85"/>
          <p:cNvSpPr txBox="1"/>
          <p:nvPr/>
        </p:nvSpPr>
        <p:spPr>
          <a:xfrm>
            <a:off x="731088" y="2509806"/>
            <a:ext cx="5040000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Edite o arquivo brseal.sh para que referencie o caminho do arquivo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brseal.cnf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Execute o arquivo brcac.sh através do prompt de comando para a geração do par CSR e KEY.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selecione a opção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Upload CER/CSR/PEM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localize 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brseal.csr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gerado pela execução do passo anterior e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Continue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Aguarde o carregamento do arquivo para o Diretório e no passo seguinte clique no botão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 startAt="6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tela anterior de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certificates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vá até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 clique na seta de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download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 Salve o &lt;arquivo&gt;.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pem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em uma pasta local.</a:t>
            </a:r>
            <a:endParaRPr dirty="0"/>
          </a:p>
        </p:txBody>
      </p:sp>
      <p:sp>
        <p:nvSpPr>
          <p:cNvPr id="1190" name="Google Shape;1190;p85"/>
          <p:cNvSpPr/>
          <p:nvPr/>
        </p:nvSpPr>
        <p:spPr>
          <a:xfrm>
            <a:off x="7169195" y="4290213"/>
            <a:ext cx="5102930" cy="1129269"/>
          </a:xfrm>
          <a:prstGeom prst="roundRect">
            <a:avLst>
              <a:gd name="adj" fmla="val 9333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85"/>
          <p:cNvSpPr/>
          <p:nvPr/>
        </p:nvSpPr>
        <p:spPr>
          <a:xfrm>
            <a:off x="7169195" y="5804744"/>
            <a:ext cx="5102930" cy="3021673"/>
          </a:xfrm>
          <a:prstGeom prst="roundRect">
            <a:avLst>
              <a:gd name="adj" fmla="val 3452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85"/>
          <p:cNvSpPr/>
          <p:nvPr/>
        </p:nvSpPr>
        <p:spPr>
          <a:xfrm>
            <a:off x="7169195" y="930358"/>
            <a:ext cx="5102930" cy="2974593"/>
          </a:xfrm>
          <a:prstGeom prst="roundRect">
            <a:avLst>
              <a:gd name="adj" fmla="val 3535"/>
            </a:avLst>
          </a:prstGeom>
          <a:solidFill>
            <a:srgbClr val="3B3B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3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3" name="Google Shape;1193;p85"/>
          <p:cNvPicPr preferRelativeResize="0"/>
          <p:nvPr/>
        </p:nvPicPr>
        <p:blipFill rotWithShape="1">
          <a:blip r:embed="rId3">
            <a:alphaModFix/>
          </a:blip>
          <a:srcRect b="9160"/>
          <a:stretch/>
        </p:blipFill>
        <p:spPr>
          <a:xfrm>
            <a:off x="7297860" y="1060734"/>
            <a:ext cx="4845600" cy="2713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85"/>
          <p:cNvPicPr preferRelativeResize="0"/>
          <p:nvPr/>
        </p:nvPicPr>
        <p:blipFill rotWithShape="1">
          <a:blip r:embed="rId4">
            <a:alphaModFix/>
          </a:blip>
          <a:srcRect b="8880"/>
          <a:stretch/>
        </p:blipFill>
        <p:spPr>
          <a:xfrm>
            <a:off x="7297860" y="5935118"/>
            <a:ext cx="4845600" cy="276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85"/>
          <p:cNvPicPr preferRelativeResize="0"/>
          <p:nvPr/>
        </p:nvPicPr>
        <p:blipFill rotWithShape="1">
          <a:blip r:embed="rId5">
            <a:alphaModFix/>
          </a:blip>
          <a:srcRect r="19828"/>
          <a:stretch/>
        </p:blipFill>
        <p:spPr>
          <a:xfrm>
            <a:off x="7297860" y="4419606"/>
            <a:ext cx="4845600" cy="87048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tângulo 11">
            <a:hlinkClick r:id="rId6" action="ppaction://hlinksldjump"/>
            <a:extLst>
              <a:ext uri="{FF2B5EF4-FFF2-40B4-BE49-F238E27FC236}">
                <a16:creationId xmlns:a16="http://schemas.microsoft.com/office/drawing/2014/main" id="{8235DE35-20BA-4E25-1AD2-9C95F791561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86"/>
          <p:cNvSpPr txBox="1"/>
          <p:nvPr/>
        </p:nvSpPr>
        <p:spPr>
          <a:xfrm>
            <a:off x="887577" y="3661370"/>
            <a:ext cx="88743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 u="none" strike="noStrike" cap="none" dirty="0">
                <a:solidFill>
                  <a:srgbClr val="FFE091"/>
                </a:solidFill>
                <a:latin typeface="Arial"/>
                <a:ea typeface="Arial"/>
                <a:cs typeface="Arial"/>
                <a:sym typeface="Arial"/>
              </a:rPr>
              <a:t>13.</a:t>
            </a:r>
            <a:endParaRPr dirty="0"/>
          </a:p>
        </p:txBody>
      </p:sp>
      <p:sp>
        <p:nvSpPr>
          <p:cNvPr id="1201" name="Google Shape;1201;p86"/>
          <p:cNvSpPr txBox="1"/>
          <p:nvPr/>
        </p:nvSpPr>
        <p:spPr>
          <a:xfrm>
            <a:off x="6289697" y="6457463"/>
            <a:ext cx="602295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 seção explica as etapas para importar certificados que foram emitidos por uma autoridade de certificação e para uso exclusivo em ambiente de Produção do Diretório.</a:t>
            </a:r>
            <a:endParaRPr/>
          </a:p>
        </p:txBody>
      </p:sp>
      <p:sp>
        <p:nvSpPr>
          <p:cNvPr id="1202" name="Google Shape;1202;p86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97</a:t>
            </a:fld>
            <a:endParaRPr/>
          </a:p>
        </p:txBody>
      </p:sp>
      <p:sp>
        <p:nvSpPr>
          <p:cNvPr id="1203" name="Google Shape;1203;p86"/>
          <p:cNvSpPr txBox="1"/>
          <p:nvPr/>
        </p:nvSpPr>
        <p:spPr>
          <a:xfrm>
            <a:off x="855827" y="4371855"/>
            <a:ext cx="11456823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Carregando certificados emitidos por autoridade de certificação em Produção </a:t>
            </a:r>
            <a:endParaRPr/>
          </a:p>
        </p:txBody>
      </p:sp>
      <p:sp>
        <p:nvSpPr>
          <p:cNvPr id="6" name="Retângulo 5">
            <a:hlinkClick r:id="rId3" action="ppaction://hlinksldjump"/>
            <a:extLst>
              <a:ext uri="{FF2B5EF4-FFF2-40B4-BE49-F238E27FC236}">
                <a16:creationId xmlns:a16="http://schemas.microsoft.com/office/drawing/2014/main" id="{BA3F1DD6-181D-2C7B-E209-9DA04CFD591D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87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98</a:t>
            </a:fld>
            <a:endParaRPr/>
          </a:p>
        </p:txBody>
      </p:sp>
      <p:sp>
        <p:nvSpPr>
          <p:cNvPr id="1209" name="Google Shape;1209;p87"/>
          <p:cNvSpPr txBox="1"/>
          <p:nvPr/>
        </p:nvSpPr>
        <p:spPr>
          <a:xfrm>
            <a:off x="731087" y="1274945"/>
            <a:ext cx="232139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210" name="Google Shape;1210;p87"/>
          <p:cNvSpPr txBox="1"/>
          <p:nvPr/>
        </p:nvSpPr>
        <p:spPr>
          <a:xfrm>
            <a:off x="731087" y="2509806"/>
            <a:ext cx="12071245" cy="4708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Apos a emissão de um Certificado de transporte ou assinatura junto a alguma AC credenciada pelo ICP Brasil será necessário inseri-lo no Diretório de participantes ao nível da organização, para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BRSEALs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ou ao nível do Software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para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BRCACs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 adição de certificados no diretório deve ser feita sempre com a opção EXTERNAL BRCAC ou EXTERNAL BRSEAL, já que os certificados são gerados pela cadeia do ICP Brasil, externa ao PKI diretório.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Ao adicionar o certificado no diretório duas validações serão feitas.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 diretório irá validar que o certificado foi assinado por uma das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ACs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credenciadas ao Open Finance Brasil, cuja lista </a:t>
            </a:r>
            <a:r>
              <a:rPr lang="pt-BR" sz="1800" b="0" i="0" u="sng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completa pode ser encontrada na documentação de segurança.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– É possível executar essa consulta avaliando se 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issuer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do certificado está na lista citada, que pode ser obtido utilizando a ferramenta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openssl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com o seguinte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commando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openssl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openssl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x509 -in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brcac.pem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noout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issuer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 diretório irá validar que o certificado possui UID em seu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igual ao UID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Software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no caso do BRCAC, ou igual ao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Organisation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ID no caso do BRSEAL – É possível executar essa consulta avaliando se o UID do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é igual ao UID apresentado no diretório, que pode ser obtido utilizando a ferramenta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openssl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com o seguinte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commando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openssl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x509 -in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brcac.pem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noout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-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tângulo 4">
            <a:hlinkClick r:id="rId4" action="ppaction://hlinksldjump"/>
            <a:extLst>
              <a:ext uri="{FF2B5EF4-FFF2-40B4-BE49-F238E27FC236}">
                <a16:creationId xmlns:a16="http://schemas.microsoft.com/office/drawing/2014/main" id="{5FEDC78E-24FD-0078-97A6-378F336B6B09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88"/>
          <p:cNvSpPr txBox="1">
            <a:spLocks noGrp="1"/>
          </p:cNvSpPr>
          <p:nvPr>
            <p:ph type="sldNum" idx="12"/>
          </p:nvPr>
        </p:nvSpPr>
        <p:spPr>
          <a:xfrm>
            <a:off x="12065794" y="9172882"/>
            <a:ext cx="736539" cy="43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fld id="{00000000-1234-1234-1234-123412341234}" type="slidenum">
              <a:rPr lang="pt-BR"/>
              <a:t>99</a:t>
            </a:fld>
            <a:endParaRPr/>
          </a:p>
        </p:txBody>
      </p:sp>
      <p:sp>
        <p:nvSpPr>
          <p:cNvPr id="1216" name="Google Shape;1216;p88"/>
          <p:cNvSpPr txBox="1"/>
          <p:nvPr/>
        </p:nvSpPr>
        <p:spPr>
          <a:xfrm>
            <a:off x="731088" y="1235982"/>
            <a:ext cx="49301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ETAPA 1: Carregando certificado de transporte</a:t>
            </a:r>
            <a:endParaRPr dirty="0"/>
          </a:p>
        </p:txBody>
      </p:sp>
      <p:sp>
        <p:nvSpPr>
          <p:cNvPr id="1217" name="Google Shape;1217;p88"/>
          <p:cNvSpPr txBox="1"/>
          <p:nvPr/>
        </p:nvSpPr>
        <p:spPr>
          <a:xfrm>
            <a:off x="707273" y="1524327"/>
            <a:ext cx="22107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0" i="0" u="none" strike="noStrike" cap="none" dirty="0">
                <a:solidFill>
                  <a:srgbClr val="095F78"/>
                </a:solidFill>
                <a:latin typeface="Arial"/>
                <a:ea typeface="Arial"/>
                <a:cs typeface="Arial"/>
                <a:sym typeface="Arial"/>
              </a:rPr>
              <a:t>Requisitos</a:t>
            </a:r>
            <a:endParaRPr dirty="0"/>
          </a:p>
        </p:txBody>
      </p:sp>
      <p:sp>
        <p:nvSpPr>
          <p:cNvPr id="1218" name="Google Shape;1218;p88"/>
          <p:cNvSpPr txBox="1"/>
          <p:nvPr/>
        </p:nvSpPr>
        <p:spPr>
          <a:xfrm>
            <a:off x="731088" y="2509806"/>
            <a:ext cx="5040000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Necessário ter criado uma </a:t>
            </a:r>
            <a:r>
              <a:rPr lang="pt-BR" sz="1800" b="0" i="0" u="sng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Criando um Software </a:t>
            </a:r>
            <a:r>
              <a:rPr lang="pt-BR" sz="1800" b="0" i="0" u="sng" strike="noStrike" cap="none" dirty="0" err="1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Statements</a:t>
            </a:r>
            <a:r>
              <a:rPr lang="pt-BR" sz="1800" b="0" i="0" u="none" strike="noStrike" cap="none" dirty="0">
                <a:solidFill>
                  <a:srgbClr val="4F5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para sua organização.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Diretório, selecione a sua organização e Selecione o menu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Software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tela Software </a:t>
            </a:r>
            <a:r>
              <a:rPr lang="pt-BR" sz="1800" b="0" i="0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,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New Certificate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0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Na janela New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Certificate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, na caixa de seleção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Certificate Type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selecione a opção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EXTERNAL BRCAC 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e clique no botão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Continue.</a:t>
            </a:r>
            <a:endParaRPr dirty="0"/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endParaRPr sz="1800" b="0" i="1" u="none" strike="noStrike" cap="none" dirty="0">
              <a:solidFill>
                <a:srgbClr val="72727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272"/>
              </a:buClr>
              <a:buSzPts val="1800"/>
              <a:buFont typeface="+mj-lt"/>
              <a:buAutoNum type="arabicPeriod"/>
            </a:pP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No passo seguinte, em </a:t>
            </a:r>
            <a:r>
              <a:rPr lang="pt-BR" sz="1800" b="0" i="1" u="none" strike="noStrike" cap="none" dirty="0" err="1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Generate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CSR,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 clique no botão </a:t>
            </a:r>
            <a:r>
              <a:rPr lang="pt-BR" sz="1800" b="0" i="1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Continue</a:t>
            </a:r>
            <a:r>
              <a:rPr lang="pt-BR" sz="1800" b="0" i="0" u="none" strike="noStrike" cap="none" dirty="0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grpSp>
        <p:nvGrpSpPr>
          <p:cNvPr id="1219" name="Google Shape;1219;p88"/>
          <p:cNvGrpSpPr/>
          <p:nvPr/>
        </p:nvGrpSpPr>
        <p:grpSpPr>
          <a:xfrm>
            <a:off x="7169195" y="2199312"/>
            <a:ext cx="5439900" cy="6383214"/>
            <a:chOff x="7169195" y="2224926"/>
            <a:chExt cx="5102930" cy="5358150"/>
          </a:xfrm>
        </p:grpSpPr>
        <p:sp>
          <p:nvSpPr>
            <p:cNvPr id="1220" name="Google Shape;1220;p88"/>
            <p:cNvSpPr/>
            <p:nvPr/>
          </p:nvSpPr>
          <p:spPr>
            <a:xfrm>
              <a:off x="7169195" y="2224926"/>
              <a:ext cx="5102930" cy="1978198"/>
            </a:xfrm>
            <a:prstGeom prst="roundRect">
              <a:avLst>
                <a:gd name="adj" fmla="val 6977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88"/>
            <p:cNvSpPr/>
            <p:nvPr/>
          </p:nvSpPr>
          <p:spPr>
            <a:xfrm>
              <a:off x="7169195" y="4489140"/>
              <a:ext cx="5102930" cy="3093936"/>
            </a:xfrm>
            <a:prstGeom prst="roundRect">
              <a:avLst>
                <a:gd name="adj" fmla="val 2585"/>
              </a:avLst>
            </a:prstGeom>
            <a:solidFill>
              <a:srgbClr val="3B3B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23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22" name="Google Shape;1222;p8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97860" y="4619515"/>
              <a:ext cx="4845600" cy="28331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3" name="Google Shape;1223;p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14363" y="2509806"/>
            <a:ext cx="5005974" cy="174294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tângulo 10">
            <a:hlinkClick r:id="rId6" action="ppaction://hlinksldjump"/>
            <a:extLst>
              <a:ext uri="{FF2B5EF4-FFF2-40B4-BE49-F238E27FC236}">
                <a16:creationId xmlns:a16="http://schemas.microsoft.com/office/drawing/2014/main" id="{318584F6-36DC-46E3-A081-1CDBEC6F5B87}"/>
              </a:ext>
            </a:extLst>
          </p:cNvPr>
          <p:cNvSpPr/>
          <p:nvPr/>
        </p:nvSpPr>
        <p:spPr>
          <a:xfrm>
            <a:off x="12065794" y="0"/>
            <a:ext cx="937419" cy="874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148A96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11518</TotalTime>
  <Words>18523</Words>
  <Application>Microsoft Office PowerPoint</Application>
  <PresentationFormat>Personalizar</PresentationFormat>
  <Paragraphs>2443</Paragraphs>
  <Slides>152</Slides>
  <Notes>152</Notes>
  <HiddenSlides>0</HiddenSlides>
  <MMClips>0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152</vt:i4>
      </vt:variant>
    </vt:vector>
  </HeadingPairs>
  <TitlesOfParts>
    <vt:vector size="156" baseType="lpstr">
      <vt:lpstr>Open Sans</vt:lpstr>
      <vt:lpstr>Arial</vt:lpstr>
      <vt:lpstr>Simple Light</vt:lpstr>
      <vt:lpstr>Slide do think-cell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Tayenne Costa</dc:creator>
  <cp:lastModifiedBy>Beatriz Cleffs</cp:lastModifiedBy>
  <cp:revision>53</cp:revision>
  <dcterms:modified xsi:type="dcterms:W3CDTF">2023-03-01T18:41:32Z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0x01010095F17BEE8B6D714EBCC7FBAF3F825B5D</vt:lpwstr>
  </property>
  <property fmtid="{D5CDD505-2E9C-101B-9397-08002B2CF9AE}" pid="3" name="DLPManualFileClassification">
    <vt:lpwstr>{C44E2F8E-5008-4FD9-9BFA-F9D90961B05B}</vt:lpwstr>
  </property>
  <property fmtid="{D5CDD505-2E9C-101B-9397-08002B2CF9AE}" pid="4" name="DLPManualFileClassificationLastModifiedBy">
    <vt:lpwstr>BMG\adielly.rosa</vt:lpwstr>
  </property>
  <property fmtid="{D5CDD505-2E9C-101B-9397-08002B2CF9AE}" pid="5" name="DLPManualFileClassificationLastModificationDate">
    <vt:lpwstr>1611331146</vt:lpwstr>
  </property>
  <property fmtid="{D5CDD505-2E9C-101B-9397-08002B2CF9AE}" pid="6" name="DLPManualFileClassificationVersion">
    <vt:lpwstr>11.5.0.60</vt:lpwstr>
  </property>
  <property fmtid="{D5CDD505-2E9C-101B-9397-08002B2CF9AE}" pid="7" name="MSIP_Label_6459b2e0-2ec4-47e6-afc1-6e3f8b684f6a_Enabled">
    <vt:lpwstr>true</vt:lpwstr>
  </property>
  <property fmtid="{D5CDD505-2E9C-101B-9397-08002B2CF9AE}" pid="8" name="MSIP_Label_6459b2e0-2ec4-47e6-afc1-6e3f8b684f6a_SetDate">
    <vt:lpwstr>2021-05-14T21:10:59Z</vt:lpwstr>
  </property>
  <property fmtid="{D5CDD505-2E9C-101B-9397-08002B2CF9AE}" pid="9" name="MSIP_Label_6459b2e0-2ec4-47e6-afc1-6e3f8b684f6a_Method">
    <vt:lpwstr>Privileged</vt:lpwstr>
  </property>
  <property fmtid="{D5CDD505-2E9C-101B-9397-08002B2CF9AE}" pid="10" name="MSIP_Label_6459b2e0-2ec4-47e6-afc1-6e3f8b684f6a_Name">
    <vt:lpwstr>6459b2e0-2ec4-47e6-afc1-6e3f8b684f6a</vt:lpwstr>
  </property>
  <property fmtid="{D5CDD505-2E9C-101B-9397-08002B2CF9AE}" pid="11" name="MSIP_Label_6459b2e0-2ec4-47e6-afc1-6e3f8b684f6a_SiteId">
    <vt:lpwstr>b417b620-2ae9-4a83-ab6c-7fbd828bda1d</vt:lpwstr>
  </property>
  <property fmtid="{D5CDD505-2E9C-101B-9397-08002B2CF9AE}" pid="12" name="MSIP_Label_6459b2e0-2ec4-47e6-afc1-6e3f8b684f6a_ActionId">
    <vt:lpwstr>8df5b2b9-44b5-44a0-a215-e7609b9361b5</vt:lpwstr>
  </property>
  <property fmtid="{D5CDD505-2E9C-101B-9397-08002B2CF9AE}" pid="13" name="MSIP_Label_6459b2e0-2ec4-47e6-afc1-6e3f8b684f6a_ContentBits">
    <vt:lpwstr>0</vt:lpwstr>
  </property>
  <property fmtid="{D5CDD505-2E9C-101B-9397-08002B2CF9AE}" pid="14" name="MSIP_Label_d3fed9c9-9e02-402c-91c6-79672c367b2e_Enabled">
    <vt:lpwstr>true</vt:lpwstr>
  </property>
  <property fmtid="{D5CDD505-2E9C-101B-9397-08002B2CF9AE}" pid="15" name="MSIP_Label_d3fed9c9-9e02-402c-91c6-79672c367b2e_SetDate">
    <vt:lpwstr>2022-03-07T15:29:45Z</vt:lpwstr>
  </property>
  <property fmtid="{D5CDD505-2E9C-101B-9397-08002B2CF9AE}" pid="16" name="MSIP_Label_d3fed9c9-9e02-402c-91c6-79672c367b2e_Method">
    <vt:lpwstr>Standard</vt:lpwstr>
  </property>
  <property fmtid="{D5CDD505-2E9C-101B-9397-08002B2CF9AE}" pid="17" name="MSIP_Label_d3fed9c9-9e02-402c-91c6-79672c367b2e_Name">
    <vt:lpwstr>d3fed9c9-9e02-402c-91c6-79672c367b2e</vt:lpwstr>
  </property>
  <property fmtid="{D5CDD505-2E9C-101B-9397-08002B2CF9AE}" pid="18" name="MSIP_Label_d3fed9c9-9e02-402c-91c6-79672c367b2e_SiteId">
    <vt:lpwstr>ccd25372-eb59-436a-ad74-78a49d784cf3</vt:lpwstr>
  </property>
  <property fmtid="{D5CDD505-2E9C-101B-9397-08002B2CF9AE}" pid="19" name="MSIP_Label_d3fed9c9-9e02-402c-91c6-79672c367b2e_ActionId">
    <vt:lpwstr>1c1a9ae8-000c-4e76-8d0b-9a592ccbbdbd</vt:lpwstr>
  </property>
  <property fmtid="{D5CDD505-2E9C-101B-9397-08002B2CF9AE}" pid="20" name="MSIP_Label_d3fed9c9-9e02-402c-91c6-79672c367b2e_ContentBits">
    <vt:lpwstr>0</vt:lpwstr>
  </property>
  <property fmtid="{D5CDD505-2E9C-101B-9397-08002B2CF9AE}" pid="21" name="MSIP_Label_99deea41-824f-4c3c-afd5-7afdfc16eee8_Enabled">
    <vt:lpwstr>true</vt:lpwstr>
  </property>
  <property fmtid="{D5CDD505-2E9C-101B-9397-08002B2CF9AE}" pid="22" name="MSIP_Label_99deea41-824f-4c3c-afd5-7afdfc16eee8_SetDate">
    <vt:lpwstr>2022-06-13T21:21:01Z</vt:lpwstr>
  </property>
  <property fmtid="{D5CDD505-2E9C-101B-9397-08002B2CF9AE}" pid="23" name="MSIP_Label_99deea41-824f-4c3c-afd5-7afdfc16eee8_Method">
    <vt:lpwstr>Standard</vt:lpwstr>
  </property>
  <property fmtid="{D5CDD505-2E9C-101B-9397-08002B2CF9AE}" pid="24" name="MSIP_Label_99deea41-824f-4c3c-afd5-7afdfc16eee8_Name">
    <vt:lpwstr>99deea41-824f-4c3c-afd5-7afdfc16eee8</vt:lpwstr>
  </property>
  <property fmtid="{D5CDD505-2E9C-101B-9397-08002B2CF9AE}" pid="25" name="MSIP_Label_99deea41-824f-4c3c-afd5-7afdfc16eee8_SiteId">
    <vt:lpwstr>3223964c-6e1f-48ba-b705-423351281a8c</vt:lpwstr>
  </property>
  <property fmtid="{D5CDD505-2E9C-101B-9397-08002B2CF9AE}" pid="26" name="MSIP_Label_99deea41-824f-4c3c-afd5-7afdfc16eee8_ActionId">
    <vt:lpwstr>d381315e-be36-42e4-80b7-d3aea77f3105</vt:lpwstr>
  </property>
  <property fmtid="{D5CDD505-2E9C-101B-9397-08002B2CF9AE}" pid="27" name="MSIP_Label_99deea41-824f-4c3c-afd5-7afdfc16eee8_ContentBits">
    <vt:lpwstr>2</vt:lpwstr>
  </property>
  <property fmtid="{D5CDD505-2E9C-101B-9397-08002B2CF9AE}" pid="28" name="MSIP_Label_40881dc9-f7f2-41de-a334-ceff3dc15b31_Enabled">
    <vt:lpwstr>true</vt:lpwstr>
  </property>
  <property fmtid="{D5CDD505-2E9C-101B-9397-08002B2CF9AE}" pid="29" name="MSIP_Label_40881dc9-f7f2-41de-a334-ceff3dc15b31_SetDate">
    <vt:lpwstr>2022-08-03T15:03:28Z</vt:lpwstr>
  </property>
  <property fmtid="{D5CDD505-2E9C-101B-9397-08002B2CF9AE}" pid="30" name="MSIP_Label_40881dc9-f7f2-41de-a334-ceff3dc15b31_Method">
    <vt:lpwstr>Standard</vt:lpwstr>
  </property>
  <property fmtid="{D5CDD505-2E9C-101B-9397-08002B2CF9AE}" pid="31" name="MSIP_Label_40881dc9-f7f2-41de-a334-ceff3dc15b31_Name">
    <vt:lpwstr>40881dc9-f7f2-41de-a334-ceff3dc15b31</vt:lpwstr>
  </property>
  <property fmtid="{D5CDD505-2E9C-101B-9397-08002B2CF9AE}" pid="32" name="MSIP_Label_40881dc9-f7f2-41de-a334-ceff3dc15b31_SiteId">
    <vt:lpwstr>ea0c2907-38d2-4181-8750-b0b190b60443</vt:lpwstr>
  </property>
  <property fmtid="{D5CDD505-2E9C-101B-9397-08002B2CF9AE}" pid="33" name="MSIP_Label_40881dc9-f7f2-41de-a334-ceff3dc15b31_ActionId">
    <vt:lpwstr>6067e4b7-908e-4702-8a05-70cc1fb9d6ac</vt:lpwstr>
  </property>
  <property fmtid="{D5CDD505-2E9C-101B-9397-08002B2CF9AE}" pid="34" name="MSIP_Label_40881dc9-f7f2-41de-a334-ceff3dc15b31_ContentBits">
    <vt:lpwstr>1</vt:lpwstr>
  </property>
</Properties>
</file>